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5AAA-113D-4D55-A208-B7105665CC2D}" type="datetimeFigureOut">
              <a:rPr lang="sk-SK" smtClean="0"/>
              <a:pPr/>
              <a:t>07.04.2018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E7636-1EB1-4118-A417-E373C5CAC45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Vt%C3%A1%C4%8Dkovce" TargetMode="External"/><Relationship Id="rId3" Type="http://schemas.openxmlformats.org/officeDocument/2006/relationships/hyperlink" Target="https://sk.wikipedia.org/wiki/Jursk%C3%A9" TargetMode="External"/><Relationship Id="rId7" Type="http://schemas.openxmlformats.org/officeDocument/2006/relationships/hyperlink" Target="https://sk.wikipedia.org/wiki/Blatn%C3%A9_Remety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https://sk.wikipedia.org/wiki/Lomni%C4%8Dka_(okres_Star%C3%A1_%C4%BDubov%C5%88a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k.wikipedia.org/wiki/Barca_(okres_Rimavsk%C3%A1_Sobota)" TargetMode="External"/><Relationship Id="rId11" Type="http://schemas.openxmlformats.org/officeDocument/2006/relationships/hyperlink" Target="https://sk.wikipedia.org/wiki/Str%C3%A1ne_pod_Tatrami" TargetMode="External"/><Relationship Id="rId5" Type="http://schemas.openxmlformats.org/officeDocument/2006/relationships/hyperlink" Target="https://sk.wikipedia.org/wiki/Radnovce" TargetMode="External"/><Relationship Id="rId10" Type="http://schemas.openxmlformats.org/officeDocument/2006/relationships/hyperlink" Target="https://sk.wikipedia.org/wiki/Tren%C4%8D" TargetMode="External"/><Relationship Id="rId4" Type="http://schemas.openxmlformats.org/officeDocument/2006/relationships/hyperlink" Target="https://sk.wikipedia.org/wiki/S%C3%BAtor" TargetMode="External"/><Relationship Id="rId9" Type="http://schemas.openxmlformats.org/officeDocument/2006/relationships/hyperlink" Target="https://sk.wikipedia.org/wiki/Kecerov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308064" cy="1224136"/>
          </a:xfrm>
        </p:spPr>
        <p:txBody>
          <a:bodyPr/>
          <a:lstStyle/>
          <a:p>
            <a:r>
              <a:rPr lang="sk-SK" dirty="0" smtClean="0"/>
              <a:t>Rómovia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lubry9\Pictures\gip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6" cy="424847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9552" y="54452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Európski Rómovia sa sami v </a:t>
            </a:r>
            <a:r>
              <a:rPr lang="sk-SK" sz="2800" dirty="0" err="1" smtClean="0"/>
              <a:t>rómštine</a:t>
            </a:r>
            <a:r>
              <a:rPr lang="sk-SK" sz="2800" dirty="0" smtClean="0"/>
              <a:t> označujú ako </a:t>
            </a:r>
            <a:r>
              <a:rPr lang="sk-SK" sz="2800" dirty="0" err="1" smtClean="0"/>
              <a:t>róm</a:t>
            </a:r>
            <a:r>
              <a:rPr lang="sk-SK" sz="2800" dirty="0" smtClean="0"/>
              <a:t> (významný muž, človek Róm)</a:t>
            </a:r>
            <a:endParaRPr lang="sk-SK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07704" y="260648"/>
            <a:ext cx="480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Chudoba a nezamestnanosť</a:t>
            </a:r>
            <a:endParaRPr lang="sk-SK" sz="3200" dirty="0"/>
          </a:p>
        </p:txBody>
      </p:sp>
      <p:sp>
        <p:nvSpPr>
          <p:cNvPr id="3" name="BlokTextu 2"/>
          <p:cNvSpPr txBox="1"/>
          <p:nvPr/>
        </p:nvSpPr>
        <p:spPr>
          <a:xfrm>
            <a:off x="179512" y="126876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Etnická chudoba :  - nízka úroveň kvalifikácie</a:t>
            </a:r>
          </a:p>
          <a:p>
            <a:r>
              <a:rPr lang="sk-SK" dirty="0" smtClean="0"/>
              <a:t>                                 - problémy pri zamestnávaní (majú povesť nezodpovedných pracovníkov)</a:t>
            </a:r>
          </a:p>
          <a:p>
            <a:r>
              <a:rPr lang="sk-SK" dirty="0" smtClean="0"/>
              <a:t>                                 - kultúrna a sociálna izolácia (odlišný spôsob života)</a:t>
            </a:r>
          </a:p>
          <a:p>
            <a:r>
              <a:rPr lang="sk-SK" dirty="0" smtClean="0"/>
              <a:t>                                 - mnohodetné rodiny (finančné zaistenie )</a:t>
            </a:r>
            <a:endParaRPr lang="sk-SK" dirty="0"/>
          </a:p>
        </p:txBody>
      </p:sp>
      <p:pic>
        <p:nvPicPr>
          <p:cNvPr id="4099" name="Picture 3" descr="C:\Users\lubry9\Pictures\72890-romovia-clano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554461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9632" y="476672"/>
            <a:ext cx="420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Krása rómskej kultúry</a:t>
            </a:r>
            <a:endParaRPr lang="sk-SK" sz="3600" dirty="0"/>
          </a:p>
        </p:txBody>
      </p:sp>
      <p:pic>
        <p:nvPicPr>
          <p:cNvPr id="5122" name="Picture 2" descr="C:\Users\lubry9\Pictures\380e2600b86b60af993ae5ad1cd70e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7"/>
            <a:ext cx="3384376" cy="2256251"/>
          </a:xfrm>
          <a:prstGeom prst="rect">
            <a:avLst/>
          </a:prstGeom>
          <a:noFill/>
        </p:spPr>
      </p:pic>
      <p:pic>
        <p:nvPicPr>
          <p:cNvPr id="5124" name="Picture 4" descr="C:\Users\lubry9\Pictures\14192742_10154440087629761_42512663919939397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752528" cy="288032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251521" y="2996952"/>
            <a:ext cx="482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Kesaj</a:t>
            </a:r>
            <a:r>
              <a:rPr lang="sk-SK" dirty="0" smtClean="0"/>
              <a:t> </a:t>
            </a:r>
            <a:r>
              <a:rPr lang="sk-SK" dirty="0" err="1" smtClean="0"/>
              <a:t>Tchave</a:t>
            </a:r>
            <a:r>
              <a:rPr lang="sk-SK" dirty="0" smtClean="0"/>
              <a:t> - detský tanečný súbor vedúci súboru : Ivan </a:t>
            </a:r>
            <a:r>
              <a:rPr lang="sk-SK" dirty="0" err="1" smtClean="0"/>
              <a:t>Akimov</a:t>
            </a:r>
            <a:r>
              <a:rPr lang="sk-SK" dirty="0" smtClean="0"/>
              <a:t> - populárny vo svete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83568" y="126876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Rómovia majú blízky vzťah k hudbe, vynikajú vo výtvarnom umení ale aj literatúre.</a:t>
            </a:r>
            <a:endParaRPr lang="sk-SK" sz="2400" dirty="0"/>
          </a:p>
        </p:txBody>
      </p:sp>
      <p:pic>
        <p:nvPicPr>
          <p:cNvPr id="5125" name="Picture 5" descr="C:\Users\lubry9\Pictures\kapela_bann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3744416" cy="244827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5076057" y="292494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Orchester koncertoval na piatich kontinentoch a </a:t>
            </a:r>
            <a:r>
              <a:rPr lang="sk-SK" dirty="0" err="1" smtClean="0"/>
              <a:t>tridsiatichpiatich</a:t>
            </a:r>
            <a:r>
              <a:rPr lang="sk-SK" dirty="0" smtClean="0"/>
              <a:t> štátoch sveta.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bry9\Pictures\richard-rik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104456" cy="36004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2606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Richard </a:t>
            </a:r>
            <a:r>
              <a:rPr lang="sk-SK" dirty="0" err="1" smtClean="0"/>
              <a:t>Rikon</a:t>
            </a:r>
            <a:r>
              <a:rPr lang="sk-SK" dirty="0" smtClean="0"/>
              <a:t> – klavírny virtuóz koncertuje po celom svete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148064" y="306896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Věra</a:t>
            </a:r>
            <a:r>
              <a:rPr lang="sk-SK" dirty="0" smtClean="0"/>
              <a:t> </a:t>
            </a:r>
            <a:r>
              <a:rPr lang="sk-SK" dirty="0" err="1" smtClean="0"/>
              <a:t>Bílá</a:t>
            </a:r>
            <a:r>
              <a:rPr lang="sk-SK" dirty="0" smtClean="0"/>
              <a:t> rómska speváčka – spievala aj v Bielom dome</a:t>
            </a:r>
            <a:endParaRPr lang="sk-SK" dirty="0"/>
          </a:p>
        </p:txBody>
      </p:sp>
      <p:pic>
        <p:nvPicPr>
          <p:cNvPr id="6147" name="Picture 3" descr="C:\Users\lubry9\Pictures\13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32968" cy="2736303"/>
          </a:xfrm>
          <a:prstGeom prst="rect">
            <a:avLst/>
          </a:prstGeom>
          <a:noFill/>
        </p:spPr>
      </p:pic>
      <p:pic>
        <p:nvPicPr>
          <p:cNvPr id="6148" name="Picture 4" descr="C:\Users\lubry9\Pictures\luciebila041770132-2-clone_denik-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17797"/>
            <a:ext cx="3384376" cy="2607734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3528" y="6093296"/>
            <a:ext cx="636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Lucie </a:t>
            </a:r>
            <a:r>
              <a:rPr lang="sk-SK" dirty="0" err="1" smtClean="0"/>
              <a:t>Bílá</a:t>
            </a:r>
            <a:r>
              <a:rPr lang="sk-SK" dirty="0" smtClean="0"/>
              <a:t> populárna speváčka – Zlatého slávika získala osemnásťkrát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7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Elena Lacková – spisovateľka, prvá Rómka, ktorá absolvovala Karlovu univerzitu</a:t>
            </a:r>
            <a:endParaRPr lang="sk-SK" dirty="0"/>
          </a:p>
        </p:txBody>
      </p:sp>
      <p:pic>
        <p:nvPicPr>
          <p:cNvPr id="7170" name="Picture 2" descr="C:\Users\lubry9\Pictures\Lackova E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032448" cy="288032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788024" y="16288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Dušan Oláh – výtvarník, vystavuje v Brne v Rómskom múzeu</a:t>
            </a:r>
            <a:endParaRPr lang="sk-SK" dirty="0"/>
          </a:p>
        </p:txBody>
      </p:sp>
      <p:pic>
        <p:nvPicPr>
          <p:cNvPr id="7171" name="Picture 3" descr="C:\Users\lubry9\Pictures\SVK_F_PD_0000066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924436" cy="2808312"/>
          </a:xfrm>
          <a:prstGeom prst="rect">
            <a:avLst/>
          </a:prstGeom>
          <a:noFill/>
        </p:spPr>
      </p:pic>
      <p:pic>
        <p:nvPicPr>
          <p:cNvPr id="7173" name="Picture 5" descr="C:\Users\lubry9\Pictures\140850_mrenica_s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744416" cy="241091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499993" y="5661248"/>
            <a:ext cx="4464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Ján </a:t>
            </a:r>
            <a:r>
              <a:rPr lang="sk-SK" dirty="0" err="1" smtClean="0"/>
              <a:t>Berky</a:t>
            </a:r>
            <a:r>
              <a:rPr lang="sk-SK" dirty="0" smtClean="0"/>
              <a:t> </a:t>
            </a:r>
            <a:r>
              <a:rPr lang="sk-SK" dirty="0" err="1" smtClean="0"/>
              <a:t>Ľuborecký</a:t>
            </a:r>
            <a:r>
              <a:rPr lang="sk-SK" dirty="0" smtClean="0"/>
              <a:t> – spisovateľ prednášal na Pedagogickej fakulte Univerzity Konštantína filozofa v Nitre Rómsky jazyk a literatúru.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bry9\Pictures\541539381Flag_of_the_Romani_people.svg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9"/>
            <a:ext cx="4674096" cy="280831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539552" y="620688"/>
            <a:ext cx="3106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/>
              <a:t>Rómska vlajka</a:t>
            </a:r>
            <a:endParaRPr lang="sk-SK" sz="4000" dirty="0"/>
          </a:p>
        </p:txBody>
      </p:sp>
      <p:sp>
        <p:nvSpPr>
          <p:cNvPr id="5" name="Obdĺžnik 4"/>
          <p:cNvSpPr/>
          <p:nvPr/>
        </p:nvSpPr>
        <p:spPr>
          <a:xfrm>
            <a:off x="395536" y="2060849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 err="1" smtClean="0"/>
              <a:t>Gejľom</a:t>
            </a:r>
            <a:r>
              <a:rPr lang="sk-SK" i="1" dirty="0" smtClean="0"/>
              <a:t>, </a:t>
            </a:r>
            <a:r>
              <a:rPr lang="sk-SK" i="1" dirty="0" err="1" smtClean="0"/>
              <a:t>gejľom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i="1" dirty="0" err="1" smtClean="0"/>
              <a:t>Gejľom</a:t>
            </a:r>
            <a:r>
              <a:rPr lang="sk-SK" i="1" dirty="0" smtClean="0"/>
              <a:t>, </a:t>
            </a:r>
            <a:r>
              <a:rPr lang="sk-SK" i="1" dirty="0" err="1" smtClean="0"/>
              <a:t>gejľom</a:t>
            </a:r>
            <a:r>
              <a:rPr lang="sk-SK" i="1" dirty="0" smtClean="0"/>
              <a:t>, </a:t>
            </a:r>
            <a:r>
              <a:rPr lang="sk-SK" i="1" dirty="0" err="1" smtClean="0"/>
              <a:t>lungone</a:t>
            </a:r>
            <a:r>
              <a:rPr lang="sk-SK" i="1" dirty="0" smtClean="0"/>
              <a:t> </a:t>
            </a:r>
            <a:r>
              <a:rPr lang="sk-SK" i="1" dirty="0" err="1" smtClean="0"/>
              <a:t>dromenca</a:t>
            </a:r>
            <a:r>
              <a:rPr lang="sk-SK" i="1" dirty="0" smtClean="0"/>
              <a:t>,</a:t>
            </a:r>
            <a:br>
              <a:rPr lang="sk-SK" i="1" dirty="0" smtClean="0"/>
            </a:br>
            <a:r>
              <a:rPr lang="sk-SK" i="1" dirty="0" err="1" smtClean="0"/>
              <a:t>Malaďiľom</a:t>
            </a:r>
            <a:r>
              <a:rPr lang="sk-SK" i="1" dirty="0" smtClean="0"/>
              <a:t> </a:t>
            </a:r>
            <a:r>
              <a:rPr lang="sk-SK" i="1" dirty="0" err="1" smtClean="0"/>
              <a:t>bachtale</a:t>
            </a:r>
            <a:r>
              <a:rPr lang="sk-SK" i="1" dirty="0" smtClean="0"/>
              <a:t> </a:t>
            </a:r>
            <a:r>
              <a:rPr lang="sk-SK" i="1" dirty="0" err="1" smtClean="0"/>
              <a:t>Romenca</a:t>
            </a:r>
            <a:r>
              <a:rPr lang="sk-SK" i="1" dirty="0" smtClean="0"/>
              <a:t>.</a:t>
            </a:r>
            <a:br>
              <a:rPr lang="sk-SK" i="1" dirty="0" smtClean="0"/>
            </a:br>
            <a:r>
              <a:rPr lang="sk-SK" i="1" dirty="0" smtClean="0"/>
              <a:t>Aj, </a:t>
            </a:r>
            <a:r>
              <a:rPr lang="sk-SK" i="1" dirty="0" err="1" smtClean="0"/>
              <a:t>Romale</a:t>
            </a:r>
            <a:r>
              <a:rPr lang="sk-SK" i="1" dirty="0" smtClean="0"/>
              <a:t>, aj </a:t>
            </a:r>
            <a:r>
              <a:rPr lang="sk-SK" i="1" dirty="0" err="1" smtClean="0"/>
              <a:t>čhavale</a:t>
            </a:r>
            <a:r>
              <a:rPr lang="sk-SK" i="1" dirty="0" smtClean="0"/>
              <a:t>.</a:t>
            </a:r>
            <a:br>
              <a:rPr lang="sk-SK" i="1" dirty="0" smtClean="0"/>
            </a:br>
            <a:r>
              <a:rPr lang="sk-SK" i="1" dirty="0" smtClean="0"/>
              <a:t>Aj, </a:t>
            </a:r>
            <a:r>
              <a:rPr lang="sk-SK" i="1" dirty="0" err="1" smtClean="0"/>
              <a:t>Romale</a:t>
            </a:r>
            <a:r>
              <a:rPr lang="sk-SK" i="1" dirty="0" smtClean="0"/>
              <a:t>, aj </a:t>
            </a:r>
            <a:r>
              <a:rPr lang="sk-SK" i="1" dirty="0" err="1" smtClean="0"/>
              <a:t>čhavale</a:t>
            </a:r>
            <a:r>
              <a:rPr lang="sk-SK" i="1" dirty="0" smtClean="0"/>
              <a:t>.</a:t>
            </a:r>
            <a:br>
              <a:rPr lang="sk-SK" i="1" dirty="0" smtClean="0"/>
            </a:br>
            <a:r>
              <a:rPr lang="sk-SK" i="1" dirty="0" smtClean="0"/>
              <a:t>Aj, </a:t>
            </a:r>
            <a:r>
              <a:rPr lang="sk-SK" i="1" dirty="0" err="1" smtClean="0"/>
              <a:t>Romale</a:t>
            </a:r>
            <a:r>
              <a:rPr lang="sk-SK" i="1" dirty="0" smtClean="0"/>
              <a:t>, </a:t>
            </a:r>
            <a:r>
              <a:rPr lang="sk-SK" i="1" dirty="0" err="1" smtClean="0"/>
              <a:t>khatar</a:t>
            </a:r>
            <a:r>
              <a:rPr lang="sk-SK" i="1" dirty="0" smtClean="0"/>
              <a:t> </a:t>
            </a:r>
            <a:r>
              <a:rPr lang="sk-SK" i="1" dirty="0" err="1" smtClean="0"/>
              <a:t>tumen</a:t>
            </a:r>
            <a:r>
              <a:rPr lang="sk-SK" i="1" dirty="0" smtClean="0"/>
              <a:t> </a:t>
            </a:r>
            <a:r>
              <a:rPr lang="sk-SK" i="1" dirty="0" err="1" smtClean="0"/>
              <a:t>aven</a:t>
            </a:r>
            <a:r>
              <a:rPr lang="sk-SK" i="1" dirty="0" smtClean="0"/>
              <a:t>?</a:t>
            </a:r>
            <a:br>
              <a:rPr lang="sk-SK" i="1" dirty="0" smtClean="0"/>
            </a:br>
            <a:r>
              <a:rPr lang="sk-SK" i="1" dirty="0" err="1" smtClean="0"/>
              <a:t>Le</a:t>
            </a:r>
            <a:r>
              <a:rPr lang="sk-SK" i="1" dirty="0" smtClean="0"/>
              <a:t> </a:t>
            </a:r>
            <a:r>
              <a:rPr lang="sk-SK" i="1" dirty="0" err="1" smtClean="0"/>
              <a:t>čerenca</a:t>
            </a:r>
            <a:r>
              <a:rPr lang="sk-SK" i="1" dirty="0" smtClean="0"/>
              <a:t>, </a:t>
            </a:r>
            <a:r>
              <a:rPr lang="sk-SK" i="1" dirty="0" err="1" smtClean="0"/>
              <a:t>bachtale</a:t>
            </a:r>
            <a:r>
              <a:rPr lang="sk-SK" i="1" dirty="0" smtClean="0"/>
              <a:t> </a:t>
            </a:r>
            <a:r>
              <a:rPr lang="sk-SK" i="1" dirty="0" err="1" smtClean="0"/>
              <a:t>dromenca</a:t>
            </a:r>
            <a:r>
              <a:rPr lang="sk-SK" i="1" dirty="0" smtClean="0"/>
              <a:t>?</a:t>
            </a:r>
            <a:br>
              <a:rPr lang="sk-SK" i="1" dirty="0" smtClean="0"/>
            </a:br>
            <a:r>
              <a:rPr lang="sk-SK" i="1" dirty="0" err="1" smtClean="0"/>
              <a:t>The</a:t>
            </a:r>
            <a:r>
              <a:rPr lang="sk-SK" i="1" dirty="0" smtClean="0"/>
              <a:t> man </a:t>
            </a:r>
            <a:r>
              <a:rPr lang="sk-SK" i="1" dirty="0" err="1" smtClean="0"/>
              <a:t>esas</a:t>
            </a:r>
            <a:r>
              <a:rPr lang="sk-SK" i="1" dirty="0" smtClean="0"/>
              <a:t> </a:t>
            </a:r>
            <a:r>
              <a:rPr lang="sk-SK" i="1" dirty="0" err="1" smtClean="0"/>
              <a:t>bari</a:t>
            </a:r>
            <a:r>
              <a:rPr lang="sk-SK" i="1" dirty="0" smtClean="0"/>
              <a:t> </a:t>
            </a:r>
            <a:r>
              <a:rPr lang="sk-SK" i="1" dirty="0" err="1" smtClean="0"/>
              <a:t>famiľija</a:t>
            </a:r>
            <a:r>
              <a:rPr lang="sk-SK" i="1" dirty="0" smtClean="0"/>
              <a:t>,</a:t>
            </a:r>
            <a:br>
              <a:rPr lang="sk-SK" i="1" dirty="0" smtClean="0"/>
            </a:br>
            <a:r>
              <a:rPr lang="sk-SK" i="1" dirty="0" err="1" smtClean="0"/>
              <a:t>Murdardža</a:t>
            </a:r>
            <a:r>
              <a:rPr lang="sk-SK" i="1" dirty="0" smtClean="0"/>
              <a:t> la e </a:t>
            </a:r>
            <a:r>
              <a:rPr lang="sk-SK" i="1" dirty="0" err="1" smtClean="0"/>
              <a:t>kaľi</a:t>
            </a:r>
            <a:r>
              <a:rPr lang="sk-SK" i="1" dirty="0" smtClean="0"/>
              <a:t> </a:t>
            </a:r>
            <a:r>
              <a:rPr lang="sk-SK" i="1" dirty="0" err="1" smtClean="0"/>
              <a:t>legija</a:t>
            </a:r>
            <a:r>
              <a:rPr lang="sk-SK" i="1" dirty="0" smtClean="0"/>
              <a:t>.</a:t>
            </a:r>
            <a:br>
              <a:rPr lang="sk-SK" i="1" dirty="0" smtClean="0"/>
            </a:br>
            <a:r>
              <a:rPr lang="sk-SK" i="1" dirty="0" err="1" smtClean="0"/>
              <a:t>Aven</a:t>
            </a:r>
            <a:r>
              <a:rPr lang="sk-SK" i="1" dirty="0" smtClean="0"/>
              <a:t> </a:t>
            </a:r>
            <a:r>
              <a:rPr lang="sk-SK" i="1" dirty="0" err="1" smtClean="0"/>
              <a:t>manca</a:t>
            </a:r>
            <a:r>
              <a:rPr lang="sk-SK" i="1" dirty="0" smtClean="0"/>
              <a:t> sa </a:t>
            </a:r>
            <a:r>
              <a:rPr lang="sk-SK" i="1" dirty="0" err="1" smtClean="0"/>
              <a:t>lumjake</a:t>
            </a:r>
            <a:r>
              <a:rPr lang="sk-SK" i="1" dirty="0" smtClean="0"/>
              <a:t> </a:t>
            </a:r>
            <a:r>
              <a:rPr lang="sk-SK" i="1" dirty="0" err="1" smtClean="0"/>
              <a:t>Roma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i="1" dirty="0" err="1" smtClean="0"/>
              <a:t>Kaj</a:t>
            </a:r>
            <a:r>
              <a:rPr lang="sk-SK" i="1" dirty="0" smtClean="0"/>
              <a:t> </a:t>
            </a:r>
            <a:r>
              <a:rPr lang="sk-SK" i="1" dirty="0" err="1" smtClean="0"/>
              <a:t>phuťile</a:t>
            </a:r>
            <a:r>
              <a:rPr lang="sk-SK" i="1" dirty="0" smtClean="0"/>
              <a:t> </a:t>
            </a:r>
            <a:r>
              <a:rPr lang="sk-SK" i="1" dirty="0" err="1" smtClean="0"/>
              <a:t>le</a:t>
            </a:r>
            <a:r>
              <a:rPr lang="sk-SK" i="1" dirty="0" smtClean="0"/>
              <a:t> </a:t>
            </a:r>
            <a:r>
              <a:rPr lang="sk-SK" i="1" dirty="0" err="1" smtClean="0"/>
              <a:t>Romenge</a:t>
            </a:r>
            <a:r>
              <a:rPr lang="sk-SK" i="1" dirty="0" smtClean="0"/>
              <a:t> </a:t>
            </a:r>
            <a:r>
              <a:rPr lang="sk-SK" i="1" dirty="0" err="1" smtClean="0"/>
              <a:t>droma</a:t>
            </a:r>
            <a:r>
              <a:rPr lang="sk-SK" i="1" dirty="0" smtClean="0"/>
              <a:t>.</a:t>
            </a:r>
            <a:br>
              <a:rPr lang="sk-SK" i="1" dirty="0" smtClean="0"/>
            </a:br>
            <a:r>
              <a:rPr lang="sk-SK" i="1" dirty="0" err="1" smtClean="0"/>
              <a:t>Ake</a:t>
            </a:r>
            <a:r>
              <a:rPr lang="sk-SK" i="1" dirty="0" smtClean="0"/>
              <a:t> </a:t>
            </a:r>
            <a:r>
              <a:rPr lang="sk-SK" i="1" dirty="0" err="1" smtClean="0"/>
              <a:t>vrjama</a:t>
            </a:r>
            <a:r>
              <a:rPr lang="sk-SK" i="1" dirty="0" smtClean="0"/>
              <a:t> – </a:t>
            </a:r>
            <a:r>
              <a:rPr lang="sk-SK" i="1" dirty="0" err="1" smtClean="0"/>
              <a:t>ušťi</a:t>
            </a:r>
            <a:r>
              <a:rPr lang="sk-SK" i="1" dirty="0" smtClean="0"/>
              <a:t> </a:t>
            </a:r>
            <a:r>
              <a:rPr lang="sk-SK" i="1" dirty="0" err="1" smtClean="0"/>
              <a:t>Rom</a:t>
            </a:r>
            <a:r>
              <a:rPr lang="sk-SK" i="1" dirty="0" smtClean="0"/>
              <a:t> </a:t>
            </a:r>
            <a:r>
              <a:rPr lang="sk-SK" i="1" dirty="0" err="1" smtClean="0"/>
              <a:t>akana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i="1" dirty="0" smtClean="0"/>
              <a:t>Amen </a:t>
            </a:r>
            <a:r>
              <a:rPr lang="sk-SK" i="1" dirty="0" err="1" smtClean="0"/>
              <a:t>chuťaha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mišto</a:t>
            </a:r>
            <a:r>
              <a:rPr lang="sk-SK" i="1" dirty="0" smtClean="0"/>
              <a:t> </a:t>
            </a:r>
            <a:r>
              <a:rPr lang="sk-SK" i="1" dirty="0" err="1" smtClean="0"/>
              <a:t>keraha</a:t>
            </a:r>
            <a:r>
              <a:rPr lang="sk-SK" i="1" dirty="0" smtClean="0"/>
              <a:t>.</a:t>
            </a:r>
            <a:br>
              <a:rPr lang="sk-SK" i="1" dirty="0" smtClean="0"/>
            </a:br>
            <a:r>
              <a:rPr lang="sk-SK" i="1" dirty="0" smtClean="0"/>
              <a:t>Aj </a:t>
            </a:r>
            <a:r>
              <a:rPr lang="sk-SK" i="1" dirty="0" err="1" smtClean="0"/>
              <a:t>Romale</a:t>
            </a:r>
            <a:r>
              <a:rPr lang="sk-SK" i="1" dirty="0" smtClean="0"/>
              <a:t>, aj </a:t>
            </a:r>
            <a:r>
              <a:rPr lang="sk-SK" i="1" dirty="0" err="1" smtClean="0"/>
              <a:t>čhavale</a:t>
            </a:r>
            <a:r>
              <a:rPr lang="sk-SK" i="1" dirty="0" smtClean="0"/>
              <a:t>,</a:t>
            </a:r>
            <a:br>
              <a:rPr lang="sk-SK" i="1" dirty="0" smtClean="0"/>
            </a:br>
            <a:r>
              <a:rPr lang="sk-SK" i="1" dirty="0" smtClean="0"/>
              <a:t>Aj </a:t>
            </a:r>
            <a:r>
              <a:rPr lang="sk-SK" i="1" dirty="0" err="1" smtClean="0"/>
              <a:t>Romale</a:t>
            </a:r>
            <a:r>
              <a:rPr lang="sk-SK" i="1" dirty="0" smtClean="0"/>
              <a:t>, aj </a:t>
            </a:r>
            <a:r>
              <a:rPr lang="sk-SK" i="1" dirty="0" err="1" smtClean="0"/>
              <a:t>čhavale</a:t>
            </a:r>
            <a:r>
              <a:rPr lang="sk-SK" i="1" dirty="0" smtClean="0"/>
              <a:t>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283968" y="472514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Rómska hymna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2852936"/>
            <a:ext cx="8424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Je potrebné trochu sa podobať, aby sme si rozumeli, ale trochu sa líšiť, aby sme sa mali radi.</a:t>
            </a:r>
            <a:endParaRPr lang="sk-SK" sz="4400" dirty="0"/>
          </a:p>
        </p:txBody>
      </p:sp>
      <p:pic>
        <p:nvPicPr>
          <p:cNvPr id="27650" name="Picture 2" descr="C:\Users\lubry9\Pictures\queen of bermuda1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3744416" cy="238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71276" y="260648"/>
            <a:ext cx="3201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 histórie :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 descr="C:\Users\lubry9\Pictures\his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384375" cy="244827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23528" y="1124745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Pôvodným domovom Rómov bola severozápadná India. Presúvali sa z miesta na miesto a živili sa remeslami ako kováčstvo, košikárstvo, hrnčiarstvo, spracovania dreva a kože alebo hudbou a tancom.</a:t>
            </a:r>
            <a:endParaRPr lang="sk-SK" sz="2400" dirty="0"/>
          </a:p>
        </p:txBody>
      </p:sp>
      <p:pic>
        <p:nvPicPr>
          <p:cNvPr id="2054" name="Picture 6" descr="C:\Users\lubry9\Pictures\669430509Gypsi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135622" cy="2664296"/>
          </a:xfrm>
          <a:prstGeom prst="rect">
            <a:avLst/>
          </a:prstGeom>
          <a:noFill/>
        </p:spPr>
      </p:pic>
      <p:pic>
        <p:nvPicPr>
          <p:cNvPr id="1027" name="Picture 3" descr="C:\Users\lubry9\Pictures\7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457627"/>
            <a:ext cx="4392487" cy="302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ubry9\Pictures\detska-svadba-sobas-india-dievcata-ma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00410"/>
            <a:ext cx="3888431" cy="2796942"/>
          </a:xfrm>
          <a:prstGeom prst="rect">
            <a:avLst/>
          </a:prstGeom>
          <a:noFill/>
        </p:spPr>
      </p:pic>
      <p:pic>
        <p:nvPicPr>
          <p:cNvPr id="3076" name="Picture 4" descr="C:\Users\lubry9\Pictures\crop-75835-khamoro-romske-princeznick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816424" cy="2952328"/>
          </a:xfrm>
          <a:prstGeom prst="rect">
            <a:avLst/>
          </a:prstGeom>
          <a:noFill/>
        </p:spPr>
      </p:pic>
      <p:pic>
        <p:nvPicPr>
          <p:cNvPr id="3077" name="Picture 5" descr="C:\Users\lubry9\Pictures\LF2e86f3_Chodov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4248472" cy="244827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79512" y="404664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Pôvodné odevy </a:t>
            </a:r>
            <a:r>
              <a:rPr lang="sk-SK" sz="3200" dirty="0"/>
              <a:t>I</a:t>
            </a:r>
            <a:r>
              <a:rPr lang="sk-SK" sz="3200" dirty="0" smtClean="0"/>
              <a:t>ndiek a kroje Rómskych dievčat majú veľa spoločných znakov. Šperky, ligotavé ozdoby, pestré látky.</a:t>
            </a:r>
            <a:endParaRPr lang="sk-SK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bry9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6671"/>
            <a:ext cx="2736304" cy="2520281"/>
          </a:xfrm>
          <a:prstGeom prst="rect">
            <a:avLst/>
          </a:prstGeom>
          <a:noFill/>
        </p:spPr>
      </p:pic>
      <p:pic>
        <p:nvPicPr>
          <p:cNvPr id="4099" name="Picture 3" descr="C:\Users\lubry9\Pictures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392488" cy="2970330"/>
          </a:xfrm>
          <a:prstGeom prst="rect">
            <a:avLst/>
          </a:prstGeom>
          <a:noFill/>
        </p:spPr>
      </p:pic>
      <p:pic>
        <p:nvPicPr>
          <p:cNvPr id="4100" name="Picture 4" descr="C:\Users\lubry9\Pictures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500313"/>
            <a:ext cx="3888432" cy="185737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3493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Tradičné rómske remeslá :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1403648" y="2132856"/>
            <a:ext cx="109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kováčstvo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44208" y="188640"/>
            <a:ext cx="96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veštenie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868144" y="3284984"/>
            <a:ext cx="122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košikárstvo</a:t>
            </a:r>
            <a:endParaRPr lang="sk-SK" dirty="0"/>
          </a:p>
        </p:txBody>
      </p:sp>
      <p:pic>
        <p:nvPicPr>
          <p:cNvPr id="4101" name="Picture 5" descr="C:\Users\lubry9\Pictures\cinka_panna_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3024336" cy="194421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1979712" y="4365104"/>
            <a:ext cx="111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hudobníci</a:t>
            </a:r>
            <a:endParaRPr lang="sk-SK" dirty="0"/>
          </a:p>
        </p:txBody>
      </p:sp>
      <p:pic>
        <p:nvPicPr>
          <p:cNvPr id="4102" name="Picture 6" descr="C:\Users\lubry9\Pictures\E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620688"/>
            <a:ext cx="3154660" cy="216024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4211960" y="260648"/>
            <a:ext cx="184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letenie povrazov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18 storočí Mária Terézia a Jozef II  preferovali školskú dochádzku všetkých detí, teda aj rómskych. Snažili sa z Rómov vychovať roľníkov a snažili sa aby splynuli s ostatným obyvateľstvom. Vďaka tomu sa prvý krát v dejinách Rómov stalo, že ich nevyháňali z krajiny ale rátali s nimi ako s ostatným obyvateľstvom.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51521" y="522920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 Rómov sa však v tom čase vzťahovali aj kruté protiopatrenia, kde pod trestom palicovania im bolo zakázané nosiť vlastný odev, hovoriť vlastným jazykom, nesmeli sa medzi sebou sobášiť. Deti z rómskych manželstiev mali byť odňaté rodičom a dané na prevýchovu sedliakom.</a:t>
            </a:r>
            <a:endParaRPr lang="sk-SK" dirty="0"/>
          </a:p>
        </p:txBody>
      </p:sp>
      <p:pic>
        <p:nvPicPr>
          <p:cNvPr id="1026" name="Picture 2" descr="C:\Users\lubry9\Pictures\(Serbian_Gypsies.)_(31093303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320480" cy="3528392"/>
          </a:xfrm>
          <a:prstGeom prst="rect">
            <a:avLst/>
          </a:prstGeom>
          <a:noFill/>
        </p:spPr>
      </p:pic>
      <p:pic>
        <p:nvPicPr>
          <p:cNvPr id="1027" name="Picture 3" descr="C:\Users\lubry9\Pictures\Cigánska_rodina_počas_Prvej_svetovej_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104456" cy="36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512" y="260648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druhej polovici 18 storočia už žilo na území dnešného Slovenska mnoho rómskych rodín. Prevládal u nich usadlý spôsob života. V súpisoch niektorých žúp sa spomínajú aj rómske priezviská a mnohé z nich sú tam rozšírené dodnes.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Západné Slovensko : </a:t>
            </a:r>
            <a:r>
              <a:rPr lang="sk-SK" dirty="0" err="1" smtClean="0"/>
              <a:t>Herák</a:t>
            </a:r>
            <a:r>
              <a:rPr lang="sk-SK" dirty="0" smtClean="0"/>
              <a:t>, Farkaš, </a:t>
            </a:r>
            <a:r>
              <a:rPr lang="sk-SK" dirty="0" err="1" smtClean="0"/>
              <a:t>Kmeťo</a:t>
            </a:r>
            <a:r>
              <a:rPr lang="sk-SK" dirty="0" smtClean="0"/>
              <a:t>, Oláh</a:t>
            </a:r>
          </a:p>
          <a:p>
            <a:endParaRPr lang="sk-SK" dirty="0" smtClean="0"/>
          </a:p>
          <a:p>
            <a:r>
              <a:rPr lang="sk-SK" dirty="0" smtClean="0"/>
              <a:t>Stredné Slovensko : </a:t>
            </a:r>
            <a:r>
              <a:rPr lang="sk-SK" dirty="0" err="1" smtClean="0"/>
              <a:t>Facuna</a:t>
            </a:r>
            <a:r>
              <a:rPr lang="sk-SK" dirty="0" smtClean="0"/>
              <a:t>, Horváth, </a:t>
            </a:r>
            <a:r>
              <a:rPr lang="sk-SK" dirty="0" err="1" smtClean="0"/>
              <a:t>Ištók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Južné Slovensko : </a:t>
            </a:r>
            <a:r>
              <a:rPr lang="sk-SK" dirty="0" err="1" smtClean="0"/>
              <a:t>Bihari</a:t>
            </a:r>
            <a:r>
              <a:rPr lang="sk-SK" dirty="0" smtClean="0"/>
              <a:t>, </a:t>
            </a:r>
            <a:r>
              <a:rPr lang="sk-SK" dirty="0" err="1" smtClean="0"/>
              <a:t>Mezei</a:t>
            </a:r>
            <a:r>
              <a:rPr lang="sk-SK" dirty="0" smtClean="0"/>
              <a:t>, Rigo, </a:t>
            </a:r>
            <a:r>
              <a:rPr lang="sk-SK" dirty="0" err="1" smtClean="0"/>
              <a:t>Sarkozi</a:t>
            </a:r>
            <a:r>
              <a:rPr lang="sk-SK" dirty="0" smtClean="0"/>
              <a:t>, Šipoš</a:t>
            </a:r>
          </a:p>
          <a:p>
            <a:endParaRPr lang="sk-SK" dirty="0" smtClean="0"/>
          </a:p>
          <a:p>
            <a:r>
              <a:rPr lang="sk-SK" dirty="0" smtClean="0"/>
              <a:t>Východné Slovensko : Adam, </a:t>
            </a:r>
            <a:r>
              <a:rPr lang="sk-SK" dirty="0" err="1" smtClean="0"/>
              <a:t>Bango</a:t>
            </a:r>
            <a:r>
              <a:rPr lang="sk-SK" dirty="0" smtClean="0"/>
              <a:t>, </a:t>
            </a:r>
            <a:r>
              <a:rPr lang="sk-SK" dirty="0" err="1" smtClean="0"/>
              <a:t>Bandi</a:t>
            </a:r>
            <a:r>
              <a:rPr lang="sk-SK" dirty="0" smtClean="0"/>
              <a:t>, </a:t>
            </a:r>
            <a:r>
              <a:rPr lang="sk-SK" dirty="0" err="1" smtClean="0"/>
              <a:t>Berky</a:t>
            </a:r>
            <a:endParaRPr lang="sk-SK" dirty="0"/>
          </a:p>
        </p:txBody>
      </p:sp>
      <p:pic>
        <p:nvPicPr>
          <p:cNvPr id="2050" name="Picture 2" descr="C:\Users\lubry9\Pictures\Cigánska_rodina_počas_Prvej_svetovej_voj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896544" cy="1944216"/>
          </a:xfrm>
          <a:prstGeom prst="rect">
            <a:avLst/>
          </a:prstGeom>
          <a:noFill/>
        </p:spPr>
      </p:pic>
      <p:pic>
        <p:nvPicPr>
          <p:cNvPr id="2051" name="Picture 3" descr="C:\Users\lubry9\Pictures\roman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252" y="3789040"/>
            <a:ext cx="388634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Arial Black" pitchFamily="34" charset="0"/>
              </a:rPr>
              <a:t>Rómovia v II. svetovej vojne</a:t>
            </a:r>
          </a:p>
          <a:p>
            <a:endParaRPr lang="sk-SK" sz="2800" dirty="0" smtClean="0">
              <a:latin typeface="Arial Black" pitchFamily="34" charset="0"/>
            </a:endParaRPr>
          </a:p>
          <a:p>
            <a:endParaRPr lang="sk-SK" sz="2800" dirty="0">
              <a:latin typeface="Arial Black" pitchFamily="34" charset="0"/>
            </a:endParaRPr>
          </a:p>
        </p:txBody>
      </p:sp>
      <p:pic>
        <p:nvPicPr>
          <p:cNvPr id="3074" name="Picture 2" descr="C:\Users\lubry9\Pictures\zrtv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764704"/>
            <a:ext cx="5328592" cy="2736305"/>
          </a:xfrm>
          <a:prstGeom prst="rect">
            <a:avLst/>
          </a:prstGeom>
          <a:noFill/>
        </p:spPr>
      </p:pic>
      <p:pic>
        <p:nvPicPr>
          <p:cNvPr id="3075" name="Picture 3" descr="C:\Users\lubry9\Pictures\4-982d96e6a850add22f8a5432aac548950f9d52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5328592" cy="295232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796137" y="692696"/>
            <a:ext cx="3347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Rovnako ako Židia aj Rómovia boli považovaní za menejcennú rasu. Boli prenasledovaní a vyvražďovaní v koncentračných táboroch.</a:t>
            </a:r>
          </a:p>
          <a:p>
            <a:endParaRPr lang="sk-SK" dirty="0" smtClean="0"/>
          </a:p>
          <a:p>
            <a:r>
              <a:rPr lang="sk-SK" dirty="0" smtClean="0"/>
              <a:t>Často sa hovorí aj o rómskom holokauste.</a:t>
            </a:r>
          </a:p>
          <a:p>
            <a:r>
              <a:rPr lang="sk-SK" dirty="0" smtClean="0"/>
              <a:t>Slovo holokaust pochádza z gréčtiny a znamená úplné spálenie alebo zápalnú obeť.</a:t>
            </a:r>
          </a:p>
          <a:p>
            <a:endParaRPr lang="sk-SK" dirty="0" smtClean="0"/>
          </a:p>
          <a:p>
            <a:r>
              <a:rPr lang="sk-SK" dirty="0" smtClean="0"/>
              <a:t>Rómovia použili metaforické prirovnanie požieranie. Toto slovo znie v </a:t>
            </a:r>
            <a:r>
              <a:rPr lang="sk-SK" dirty="0" err="1" smtClean="0"/>
              <a:t>rómštine</a:t>
            </a:r>
            <a:r>
              <a:rPr lang="sk-SK" dirty="0" smtClean="0"/>
              <a:t> ako </a:t>
            </a:r>
            <a:r>
              <a:rPr lang="sk-SK" dirty="0" err="1" smtClean="0"/>
              <a:t>parajamos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Rómsky holokaust je málo známy, do plynu však šli tisíce Rómov.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ubry9\Pictures\romsky_holkaust-web_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134076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 Slovensku žije okolo päťstotisíc Rómov. Koncentrujú sa na juhu a východe Slovenska. K svojmu rómskemu pôvodu sa hlási iba jedna štvrtina Rómov.   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403648" y="548680"/>
            <a:ext cx="342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Rómovia na Slovensku</a:t>
            </a:r>
            <a:endParaRPr lang="sk-SK" sz="2800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2780928"/>
            <a:ext cx="337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Obce s najvyšším počtom Rómov :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95536" y="3212976"/>
            <a:ext cx="646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aje</a:t>
            </a:r>
            <a:r>
              <a:rPr lang="sk-SK" dirty="0" smtClean="0"/>
              <a:t>: Atlas rómskych komunít, 2013</a:t>
            </a:r>
            <a:r>
              <a:rPr lang="sk-SK" baseline="30000" dirty="0" smtClean="0"/>
              <a:t>[1]</a:t>
            </a:r>
            <a:endParaRPr lang="sk-SK" dirty="0" smtClean="0"/>
          </a:p>
          <a:p>
            <a:r>
              <a:rPr lang="sk-SK" dirty="0" smtClean="0">
                <a:hlinkClick r:id="rId2" tooltip="Lomnička (okres Stará Ľubovňa)"/>
              </a:rPr>
              <a:t>Lomnička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Stará Ľubovňa</a:t>
            </a:r>
            <a:r>
              <a:rPr lang="sk-SK" dirty="0" smtClean="0"/>
              <a:t>) - 2 506 (100,0 %)</a:t>
            </a:r>
          </a:p>
          <a:p>
            <a:r>
              <a:rPr lang="sk-SK" dirty="0" smtClean="0">
                <a:hlinkClick r:id="rId3" tooltip="Jurské"/>
              </a:rPr>
              <a:t>Jurské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Kežmarok)</a:t>
            </a:r>
            <a:r>
              <a:rPr lang="sk-SK" dirty="0" smtClean="0"/>
              <a:t> - 1 003 (97,7 %)</a:t>
            </a:r>
          </a:p>
          <a:p>
            <a:r>
              <a:rPr lang="sk-SK" dirty="0" smtClean="0">
                <a:hlinkClick r:id="rId4" tooltip="Sútor"/>
              </a:rPr>
              <a:t>Sútor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Rimavská Sobota</a:t>
            </a:r>
            <a:r>
              <a:rPr lang="sk-SK" dirty="0" smtClean="0"/>
              <a:t>) - 505 (96,0 %)</a:t>
            </a:r>
          </a:p>
          <a:p>
            <a:r>
              <a:rPr lang="sk-SK" dirty="0" smtClean="0">
                <a:hlinkClick r:id="rId5" tooltip="Radnovce"/>
              </a:rPr>
              <a:t>Radnovce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Rimavská Sobota</a:t>
            </a:r>
            <a:r>
              <a:rPr lang="sk-SK" dirty="0" smtClean="0"/>
              <a:t>) - 790 (93,2 %)</a:t>
            </a:r>
          </a:p>
          <a:p>
            <a:r>
              <a:rPr lang="sk-SK" dirty="0" smtClean="0">
                <a:hlinkClick r:id="rId6" tooltip="Barca (okres Rimavská Sobota)"/>
              </a:rPr>
              <a:t>Barca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Rimavská Sobota</a:t>
            </a:r>
            <a:r>
              <a:rPr lang="sk-SK" dirty="0" smtClean="0"/>
              <a:t>) - 480 (91,8 %)</a:t>
            </a:r>
          </a:p>
          <a:p>
            <a:r>
              <a:rPr lang="sk-SK" dirty="0" smtClean="0">
                <a:hlinkClick r:id="rId7" tooltip="Blatné Remety"/>
              </a:rPr>
              <a:t>Blatné Remety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Sobrance</a:t>
            </a:r>
            <a:r>
              <a:rPr lang="sk-SK" dirty="0" smtClean="0"/>
              <a:t>) - 570 (91,5 %)</a:t>
            </a:r>
          </a:p>
          <a:p>
            <a:r>
              <a:rPr lang="sk-SK" dirty="0" smtClean="0">
                <a:hlinkClick r:id="rId8" tooltip="Vtáčkovce"/>
              </a:rPr>
              <a:t>Vtáčkovce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Košice - okolie</a:t>
            </a:r>
            <a:r>
              <a:rPr lang="sk-SK" dirty="0" smtClean="0"/>
              <a:t>) - 894 (90,2 %)</a:t>
            </a:r>
          </a:p>
          <a:p>
            <a:r>
              <a:rPr lang="sk-SK" dirty="0" smtClean="0">
                <a:hlinkClick r:id="rId9" tooltip="Kecerovce"/>
              </a:rPr>
              <a:t>Kecerovce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Košice - okolie</a:t>
            </a:r>
            <a:r>
              <a:rPr lang="sk-SK" dirty="0" smtClean="0"/>
              <a:t>) - 2 991 (90,1 %)</a:t>
            </a:r>
          </a:p>
          <a:p>
            <a:r>
              <a:rPr lang="sk-SK" dirty="0" smtClean="0">
                <a:hlinkClick r:id="rId10" tooltip="Trenč"/>
              </a:rPr>
              <a:t>Trenč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Lučenec</a:t>
            </a:r>
            <a:r>
              <a:rPr lang="sk-SK" dirty="0" smtClean="0"/>
              <a:t>) - 376 (87,9 %)</a:t>
            </a:r>
          </a:p>
          <a:p>
            <a:r>
              <a:rPr lang="sk-SK" dirty="0" smtClean="0">
                <a:hlinkClick r:id="rId11" tooltip="Stráne pod Tatrami"/>
              </a:rPr>
              <a:t>Stráne pod Tatrami</a:t>
            </a:r>
            <a:r>
              <a:rPr lang="sk-SK" dirty="0" smtClean="0"/>
              <a:t> (</a:t>
            </a:r>
            <a:r>
              <a:rPr lang="sk-SK" i="1" dirty="0" err="1" smtClean="0"/>
              <a:t>okr</a:t>
            </a:r>
            <a:r>
              <a:rPr lang="sk-SK" i="1" dirty="0" smtClean="0"/>
              <a:t>. Kežmarok</a:t>
            </a:r>
            <a:r>
              <a:rPr lang="sk-SK" dirty="0" smtClean="0"/>
              <a:t>) - 1 585 (87,8 %</a:t>
            </a:r>
            <a:endParaRPr lang="sk-SK" dirty="0"/>
          </a:p>
        </p:txBody>
      </p:sp>
      <p:pic>
        <p:nvPicPr>
          <p:cNvPr id="3076" name="Picture 4" descr="C:\Users\lubry9\Pictures\137455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2852936"/>
            <a:ext cx="376041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577</Words>
  <Application>Microsoft Office PowerPoint</Application>
  <PresentationFormat>Prezentácia na obrazovke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Rómovia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lubry9</dc:creator>
  <cp:lastModifiedBy>lubry9</cp:lastModifiedBy>
  <cp:revision>46</cp:revision>
  <dcterms:created xsi:type="dcterms:W3CDTF">2018-04-05T16:28:13Z</dcterms:created>
  <dcterms:modified xsi:type="dcterms:W3CDTF">2018-04-07T21:26:15Z</dcterms:modified>
</cp:coreProperties>
</file>