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5699" autoAdjust="0"/>
  </p:normalViewPr>
  <p:slideViewPr>
    <p:cSldViewPr>
      <p:cViewPr>
        <p:scale>
          <a:sx n="73" d="100"/>
          <a:sy n="73" d="100"/>
        </p:scale>
        <p:origin x="-129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50772-A189-408C-93F0-03242DD5F8F1}" type="datetimeFigureOut">
              <a:rPr lang="sk-SK" smtClean="0"/>
              <a:pPr/>
              <a:t>03.02.2020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A5FB0-D993-4EFE-8255-A79B6539F43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AF79-ADED-49EE-B482-67CE72B3B865}" type="datetimeFigureOut">
              <a:rPr lang="sk-SK" smtClean="0"/>
              <a:pPr/>
              <a:t>03.02.2020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70CC-3594-4221-8CCB-6A42940449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AF79-ADED-49EE-B482-67CE72B3B865}" type="datetimeFigureOut">
              <a:rPr lang="sk-SK" smtClean="0"/>
              <a:pPr/>
              <a:t>03.02.2020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70CC-3594-4221-8CCB-6A42940449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AF79-ADED-49EE-B482-67CE72B3B865}" type="datetimeFigureOut">
              <a:rPr lang="sk-SK" smtClean="0"/>
              <a:pPr/>
              <a:t>03.02.2020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70CC-3594-4221-8CCB-6A42940449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AF79-ADED-49EE-B482-67CE72B3B865}" type="datetimeFigureOut">
              <a:rPr lang="sk-SK" smtClean="0"/>
              <a:pPr/>
              <a:t>03.02.2020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70CC-3594-4221-8CCB-6A42940449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AF79-ADED-49EE-B482-67CE72B3B865}" type="datetimeFigureOut">
              <a:rPr lang="sk-SK" smtClean="0"/>
              <a:pPr/>
              <a:t>03.02.2020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70CC-3594-4221-8CCB-6A42940449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AF79-ADED-49EE-B482-67CE72B3B865}" type="datetimeFigureOut">
              <a:rPr lang="sk-SK" smtClean="0"/>
              <a:pPr/>
              <a:t>03.02.2020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70CC-3594-4221-8CCB-6A42940449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AF79-ADED-49EE-B482-67CE72B3B865}" type="datetimeFigureOut">
              <a:rPr lang="sk-SK" smtClean="0"/>
              <a:pPr/>
              <a:t>03.02.2020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70CC-3594-4221-8CCB-6A42940449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AF79-ADED-49EE-B482-67CE72B3B865}" type="datetimeFigureOut">
              <a:rPr lang="sk-SK" smtClean="0"/>
              <a:pPr/>
              <a:t>03.02.2020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70CC-3594-4221-8CCB-6A42940449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AF79-ADED-49EE-B482-67CE72B3B865}" type="datetimeFigureOut">
              <a:rPr lang="sk-SK" smtClean="0"/>
              <a:pPr/>
              <a:t>03.02.2020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70CC-3594-4221-8CCB-6A42940449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AF79-ADED-49EE-B482-67CE72B3B865}" type="datetimeFigureOut">
              <a:rPr lang="sk-SK" smtClean="0"/>
              <a:pPr/>
              <a:t>03.02.2020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70CC-3594-4221-8CCB-6A42940449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AF79-ADED-49EE-B482-67CE72B3B865}" type="datetimeFigureOut">
              <a:rPr lang="sk-SK" smtClean="0"/>
              <a:pPr/>
              <a:t>03.02.2020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70CC-3594-4221-8CCB-6A42940449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5AF79-ADED-49EE-B482-67CE72B3B865}" type="datetimeFigureOut">
              <a:rPr lang="sk-SK" smtClean="0"/>
              <a:pPr/>
              <a:t>03.02.2020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970CC-3594-4221-8CCB-6A42940449B5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sz="6600" b="1" dirty="0" smtClean="0"/>
              <a:t>...čo o tom vieme...</a:t>
            </a:r>
            <a:br>
              <a:rPr lang="sk-SK" sz="6600" b="1" dirty="0" smtClean="0"/>
            </a:br>
            <a:endParaRPr lang="sk-SK" sz="6600" b="1" dirty="0"/>
          </a:p>
        </p:txBody>
      </p:sp>
      <p:pic>
        <p:nvPicPr>
          <p:cNvPr id="4" name="Obrázok 3" descr="images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996952"/>
            <a:ext cx="2880320" cy="2160240"/>
          </a:xfrm>
          <a:prstGeom prst="rect">
            <a:avLst/>
          </a:prstGeom>
        </p:spPr>
      </p:pic>
      <p:pic>
        <p:nvPicPr>
          <p:cNvPr id="5" name="Obrázok 4" descr="ima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924944"/>
            <a:ext cx="3960440" cy="244827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images.jfifhhhh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700808"/>
            <a:ext cx="2143125" cy="2016223"/>
          </a:xfrm>
          <a:prstGeom prst="rect">
            <a:avLst/>
          </a:prstGeom>
        </p:spPr>
      </p:pic>
      <p:pic>
        <p:nvPicPr>
          <p:cNvPr id="3" name="Obrázok 2" descr="index.jfifq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92696"/>
            <a:ext cx="2736304" cy="3096344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2915816" y="548680"/>
            <a:ext cx="4265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Nemecké vojnové vyznamenanie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3419872" y="1268760"/>
            <a:ext cx="3249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Rasovo extrémistické hnutie</a:t>
            </a:r>
            <a:endParaRPr lang="sk-SK" dirty="0"/>
          </a:p>
        </p:txBody>
      </p:sp>
      <p:pic>
        <p:nvPicPr>
          <p:cNvPr id="6" name="Obrázok 5" descr="index.jfif..ll.jf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2157412"/>
            <a:ext cx="3168352" cy="2543175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5796136" y="1772816"/>
            <a:ext cx="1921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Pozdrav vodcu ríše</a:t>
            </a:r>
            <a:endParaRPr lang="sk-SK" dirty="0"/>
          </a:p>
        </p:txBody>
      </p:sp>
      <p:pic>
        <p:nvPicPr>
          <p:cNvPr id="8" name="Obrázok 7" descr="images.jfifhhh.jf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149080"/>
            <a:ext cx="5112568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1413732" y="620688"/>
            <a:ext cx="63165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Predstavujú toto :</a:t>
            </a:r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Obrázok 3" descr="images.jfifl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204864"/>
            <a:ext cx="2664296" cy="2024236"/>
          </a:xfrm>
          <a:prstGeom prst="rect">
            <a:avLst/>
          </a:prstGeom>
        </p:spPr>
      </p:pic>
      <p:pic>
        <p:nvPicPr>
          <p:cNvPr id="5" name="Obrázok 4" descr="images.jfifa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556792"/>
            <a:ext cx="2664296" cy="3096344"/>
          </a:xfrm>
          <a:prstGeom prst="rect">
            <a:avLst/>
          </a:prstGeom>
        </p:spPr>
      </p:pic>
      <p:pic>
        <p:nvPicPr>
          <p:cNvPr id="6" name="Obrázok 5" descr="nnn.jf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1" y="4149080"/>
            <a:ext cx="2592288" cy="2376264"/>
          </a:xfrm>
          <a:prstGeom prst="rect">
            <a:avLst/>
          </a:prstGeom>
        </p:spPr>
      </p:pic>
      <p:pic>
        <p:nvPicPr>
          <p:cNvPr id="7" name="Obrázok 6" descr="index.jfifgg.jf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81375" y="4365104"/>
            <a:ext cx="2381250" cy="2160240"/>
          </a:xfrm>
          <a:prstGeom prst="rect">
            <a:avLst/>
          </a:prstGeom>
        </p:spPr>
      </p:pic>
      <p:pic>
        <p:nvPicPr>
          <p:cNvPr id="8" name="Obrázok 7" descr="images.jfif,,,,.jf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4293096"/>
            <a:ext cx="3024336" cy="2232248"/>
          </a:xfrm>
          <a:prstGeom prst="rect">
            <a:avLst/>
          </a:prstGeom>
        </p:spPr>
      </p:pic>
      <p:pic>
        <p:nvPicPr>
          <p:cNvPr id="9" name="Obrázok 8" descr="index.jfifnnn.jf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1772816"/>
            <a:ext cx="2880320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406196" y="188640"/>
            <a:ext cx="33980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potom toto</a:t>
            </a:r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Obrázok 2" descr="191634.jpg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8064896" cy="40839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286836" y="260648"/>
            <a:ext cx="25703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Aj toto</a:t>
            </a:r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Obrázok 3" descr="images.jfifooooo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196752"/>
            <a:ext cx="7632848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406196" y="260648"/>
            <a:ext cx="2331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toto</a:t>
            </a:r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Obrázok 4" descr="images.jfifaaaa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8208912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2834536" y="2564904"/>
            <a:ext cx="347492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Zahynuli milióny nevinných ľudí</a:t>
            </a:r>
            <a:endParaRPr lang="sk-SK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79513" y="4221088"/>
            <a:ext cx="871296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Vojaci dospelí starci deti bábätká ale aj ešte nenarodené deti</a:t>
            </a:r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467544" y="476672"/>
            <a:ext cx="87551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 mene fašistickej ideológie</a:t>
            </a:r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887967" y="404664"/>
            <a:ext cx="53680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nebezpeČné</a:t>
            </a:r>
            <a:r>
              <a:rPr lang="sk-SK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idey</a:t>
            </a:r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-684583" y="1628800"/>
            <a:ext cx="47525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nenávisť</a:t>
            </a:r>
            <a:endParaRPr lang="sk-SK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3059832" y="1916832"/>
            <a:ext cx="44644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Voči </a:t>
            </a:r>
            <a:r>
              <a:rPr lang="sk-SK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„</a:t>
            </a:r>
            <a:r>
              <a:rPr lang="sk-SK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iným“ ľuďom</a:t>
            </a:r>
            <a:endParaRPr lang="sk-SK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179512" y="2564904"/>
            <a:ext cx="41044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nadradenosť</a:t>
            </a:r>
            <a:endParaRPr lang="sk-SK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4211960" y="2852936"/>
            <a:ext cx="294061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Voči „iným“ ľuďom</a:t>
            </a:r>
            <a:endParaRPr lang="sk-SK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251520" y="5661248"/>
            <a:ext cx="4032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ľahostajnosť</a:t>
            </a:r>
            <a:endParaRPr lang="sk-SK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251521" y="4581128"/>
            <a:ext cx="3456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fanatizmus</a:t>
            </a:r>
            <a:endParaRPr lang="sk-SK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0" y="3573015"/>
            <a:ext cx="4355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intolerancia</a:t>
            </a:r>
            <a:endParaRPr lang="sk-SK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Obrázok 11" descr="m-puzzle-psi-modelky-100-dilku-1081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573016"/>
            <a:ext cx="4608512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14051" y="0"/>
            <a:ext cx="871591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Krása sveta je v rozmanitosti.</a:t>
            </a:r>
            <a:endParaRPr lang="sk-SK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Obrázok 2" descr="a2a3430d368341988fb7fcf0d6ca035d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204864"/>
            <a:ext cx="7715250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052736"/>
            <a:ext cx="2746648" cy="4525963"/>
          </a:xfrm>
        </p:spPr>
        <p:txBody>
          <a:bodyPr/>
          <a:lstStyle/>
          <a:p>
            <a:r>
              <a:rPr lang="sk-SK" dirty="0" smtClean="0"/>
              <a:t>Pochádza z latinského slova </a:t>
            </a:r>
            <a:r>
              <a:rPr lang="sk-SK" dirty="0" err="1" smtClean="0"/>
              <a:t>fasces</a:t>
            </a:r>
            <a:r>
              <a:rPr lang="sk-SK" dirty="0" smtClean="0"/>
              <a:t>, ktoré sa prekladá ako /zväzok/</a:t>
            </a:r>
          </a:p>
          <a:p>
            <a:endParaRPr lang="sk-SK" dirty="0"/>
          </a:p>
        </p:txBody>
      </p:sp>
      <p:pic>
        <p:nvPicPr>
          <p:cNvPr id="4" name="Obrázok 3" descr="220px-Fascist_symbol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463040"/>
            <a:ext cx="1584176" cy="2181984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4139952" y="908721"/>
            <a:ext cx="4536504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Tento</a:t>
            </a:r>
            <a:r>
              <a:rPr lang="sk-SK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sk-SK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znak nosili rímsky osobní strážcovia ako znak sily a autority</a:t>
            </a:r>
            <a:endParaRPr lang="sk-SK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611560" y="4581129"/>
            <a:ext cx="504056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Prvá fašistická </a:t>
            </a:r>
            <a:r>
              <a:rPr lang="sk-SK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organizáciabola</a:t>
            </a:r>
            <a:r>
              <a:rPr lang="sk-SK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sk-SK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Mussoliniho</a:t>
            </a:r>
            <a:r>
              <a:rPr lang="sk-SK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sk-SK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Fasci</a:t>
            </a:r>
            <a:r>
              <a:rPr lang="sk-SK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Bojové zväzky</a:t>
            </a:r>
            <a:endParaRPr lang="sk-SK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Obrázok 9" descr="images.jfifkkk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2924944"/>
            <a:ext cx="2520279" cy="2232248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 rot="10800000" flipV="1">
            <a:off x="6084169" y="523849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Benito</a:t>
            </a:r>
            <a:r>
              <a:rPr lang="sk-SK" dirty="0" smtClean="0"/>
              <a:t> </a:t>
            </a:r>
            <a:r>
              <a:rPr lang="sk-SK" dirty="0" err="1" smtClean="0"/>
              <a:t>Mussolini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 rot="10800000" flipV="1">
            <a:off x="6012160" y="2430180"/>
            <a:ext cx="3007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Vodca talianskeho fašizmu</a:t>
            </a:r>
            <a:endParaRPr lang="sk-SK" dirty="0"/>
          </a:p>
        </p:txBody>
      </p:sp>
      <p:sp>
        <p:nvSpPr>
          <p:cNvPr id="13" name="Obdĺžnik 12"/>
          <p:cNvSpPr/>
          <p:nvPr/>
        </p:nvSpPr>
        <p:spPr>
          <a:xfrm>
            <a:off x="3016511" y="332656"/>
            <a:ext cx="31109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fašizmus</a:t>
            </a:r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Nacizmus je národný socializmus alebo                             </a:t>
            </a:r>
            <a:r>
              <a:rPr lang="sk-SK" sz="4000" dirty="0" smtClean="0"/>
              <a:t>hitlerizmus</a:t>
            </a:r>
            <a:endParaRPr lang="sk-SK" sz="4000" dirty="0"/>
          </a:p>
        </p:txBody>
      </p:sp>
      <p:sp>
        <p:nvSpPr>
          <p:cNvPr id="5" name="BlokTextu 4"/>
          <p:cNvSpPr txBox="1"/>
          <p:nvPr/>
        </p:nvSpPr>
        <p:spPr>
          <a:xfrm>
            <a:off x="1043608" y="486916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 smtClean="0"/>
          </a:p>
          <a:p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1691680" y="3429001"/>
            <a:ext cx="56886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Rasizmus,</a:t>
            </a:r>
          </a:p>
          <a:p>
            <a:pPr algn="ctr"/>
            <a:r>
              <a:rPr lang="sk-SK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Holokaust, Genocída</a:t>
            </a:r>
          </a:p>
          <a:p>
            <a:pPr algn="ctr"/>
            <a:r>
              <a:rPr lang="sk-SK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Odstránenie demokracie</a:t>
            </a:r>
            <a:endParaRPr lang="sk-SK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Obdĺžnik 8"/>
          <p:cNvSpPr/>
          <p:nvPr/>
        </p:nvSpPr>
        <p:spPr>
          <a:xfrm rot="10800000" flipV="1">
            <a:off x="2555776" y="2526502"/>
            <a:ext cx="48245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Slová, ktoré s tým súvisia </a:t>
            </a:r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sk-SK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2911193" y="188640"/>
            <a:ext cx="33216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nacizmus</a:t>
            </a:r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3068960"/>
            <a:ext cx="8229600" cy="3561259"/>
          </a:xfrm>
        </p:spPr>
        <p:txBody>
          <a:bodyPr/>
          <a:lstStyle/>
          <a:p>
            <a:r>
              <a:rPr lang="sk-SK" dirty="0" smtClean="0"/>
              <a:t>Predsudky</a:t>
            </a:r>
          </a:p>
          <a:p>
            <a:r>
              <a:rPr lang="sk-SK" dirty="0" smtClean="0"/>
              <a:t>Stereotypy</a:t>
            </a:r>
          </a:p>
          <a:p>
            <a:r>
              <a:rPr lang="sk-SK" dirty="0" smtClean="0"/>
              <a:t>Diskriminácia</a:t>
            </a:r>
          </a:p>
          <a:p>
            <a:r>
              <a:rPr lang="sk-SK" dirty="0" smtClean="0"/>
              <a:t>Rasová nadradenosť</a:t>
            </a:r>
          </a:p>
          <a:p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2960823" y="332656"/>
            <a:ext cx="32223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Rasizmus</a:t>
            </a:r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2771800" y="1124744"/>
            <a:ext cx="4150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Nevedecké učenie o nerovnosti rás                               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467544" y="162880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Ideológia rasizmu : ...ľudia môžu byť rozdelení do rôznych skupín, ktoré sa líšia v sociálnom správaní alebo vrodenými schopnosťami </a:t>
            </a:r>
          </a:p>
          <a:p>
            <a:r>
              <a:rPr lang="sk-SK" sz="2400" b="1" dirty="0" smtClean="0"/>
              <a:t>Jednoducho : „...sú lepší a horší ľudia...“</a:t>
            </a:r>
            <a:endParaRPr lang="sk-SK" sz="2400" b="1" dirty="0"/>
          </a:p>
        </p:txBody>
      </p:sp>
      <p:pic>
        <p:nvPicPr>
          <p:cNvPr id="7" name="Obrázok 6" descr="images.jfifaa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1" y="5373216"/>
            <a:ext cx="8208911" cy="1296144"/>
          </a:xfrm>
          <a:prstGeom prst="rect">
            <a:avLst/>
          </a:prstGeom>
        </p:spPr>
      </p:pic>
      <p:pic>
        <p:nvPicPr>
          <p:cNvPr id="8" name="Obrázok 7" descr="index.jfifuiii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3933056"/>
            <a:ext cx="1619250" cy="14666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701297" y="404664"/>
            <a:ext cx="374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Holokaust</a:t>
            </a:r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2483768" y="119675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 hebrejčiny - zničenie, záhuba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611560" y="1556792"/>
            <a:ext cx="6170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Nemci to nazývali „Konečné riešenie Židovskej otázky“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323528" y="2060848"/>
            <a:ext cx="8974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Nacistický systém väzníc, táborov</a:t>
            </a:r>
          </a:p>
          <a:p>
            <a:r>
              <a:rPr lang="sk-SK" dirty="0" smtClean="0"/>
              <a:t>Likvidácia všetkých etnických, náboženských, politických skupín.</a:t>
            </a:r>
          </a:p>
          <a:p>
            <a:r>
              <a:rPr lang="sk-SK" dirty="0" smtClean="0"/>
              <a:t>(komunistov, sociálnych demokratov, telesne alebo mentálne postihnutých, homosexuálov, Svedkov Jehovových, Židov, Rómov, Poliakov)</a:t>
            </a:r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-540568" y="3284983"/>
            <a:ext cx="94330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Počet obetí  :      11 až 17 miliónov ľudí</a:t>
            </a:r>
            <a:endParaRPr lang="sk-SK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Obrázok 6" descr="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077072"/>
            <a:ext cx="2997720" cy="2304256"/>
          </a:xfrm>
          <a:prstGeom prst="rect">
            <a:avLst/>
          </a:prstGeom>
        </p:spPr>
      </p:pic>
      <p:pic>
        <p:nvPicPr>
          <p:cNvPr id="9" name="Obrázok 8" descr="images.jfifppp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7" y="4437112"/>
            <a:ext cx="1368152" cy="1944216"/>
          </a:xfrm>
          <a:prstGeom prst="rect">
            <a:avLst/>
          </a:prstGeom>
        </p:spPr>
      </p:pic>
      <p:pic>
        <p:nvPicPr>
          <p:cNvPr id="10" name="Obrázok 9" descr="unnam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4077072"/>
            <a:ext cx="4022576" cy="25595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932065" y="332656"/>
            <a:ext cx="32798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GENOCÍDA</a:t>
            </a:r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251521" y="1124744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Právnický výraz : čiastočné alebo úplné vyvraždenie skupiny osôb, jej duševné, či telesné poškodenie s cieľom zničiť ju.</a:t>
            </a:r>
          </a:p>
          <a:p>
            <a:r>
              <a:rPr lang="sk-SK" dirty="0" smtClean="0"/>
              <a:t>Je tým najťažším zločinom proti ľudskosti.</a:t>
            </a:r>
          </a:p>
          <a:p>
            <a:r>
              <a:rPr lang="sk-SK" dirty="0" smtClean="0"/>
              <a:t>Je to nepremlčateľný medzinárodný zločin</a:t>
            </a:r>
            <a:endParaRPr lang="sk-SK" dirty="0"/>
          </a:p>
        </p:txBody>
      </p:sp>
      <p:pic>
        <p:nvPicPr>
          <p:cNvPr id="4" name="Obrázok 3" descr="1895erzurum-victi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9" y="3068960"/>
            <a:ext cx="3096343" cy="2520280"/>
          </a:xfrm>
          <a:prstGeom prst="rect">
            <a:avLst/>
          </a:prstGeom>
        </p:spPr>
      </p:pic>
      <p:pic>
        <p:nvPicPr>
          <p:cNvPr id="5" name="Obrázok 4" descr="Human_remains_from_the_massacre_of_the_Armenians_at_Erzingan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068960"/>
            <a:ext cx="2736304" cy="2522587"/>
          </a:xfrm>
          <a:prstGeom prst="rect">
            <a:avLst/>
          </a:prstGeom>
        </p:spPr>
      </p:pic>
      <p:pic>
        <p:nvPicPr>
          <p:cNvPr id="8" name="Obrázok 7" descr="armenianvictimsassault_galerie-9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3068960"/>
            <a:ext cx="2592288" cy="2520280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1346025" y="2204864"/>
            <a:ext cx="64519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Genocída v Arménsku</a:t>
            </a:r>
            <a:endParaRPr lang="sk-SK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66591" y="260648"/>
            <a:ext cx="84108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oDSTRÁNENIE</a:t>
            </a:r>
            <a:r>
              <a:rPr lang="sk-SK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DEMOKRACIE</a:t>
            </a:r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971600" y="1124744"/>
            <a:ext cx="2520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Demokracia : vláda ľudu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971600" y="1484784"/>
            <a:ext cx="5948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Chráni dodržiavanie základných ľudských práv a slobôd</a:t>
            </a:r>
            <a:endParaRPr lang="sk-SK" dirty="0"/>
          </a:p>
        </p:txBody>
      </p:sp>
      <p:pic>
        <p:nvPicPr>
          <p:cNvPr id="5" name="Obrázok 4" descr="4-c901074da5a110b962d205b6aa3d971cd86dfe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1" y="3140968"/>
            <a:ext cx="4680521" cy="3096344"/>
          </a:xfrm>
          <a:prstGeom prst="rect">
            <a:avLst/>
          </a:prstGeom>
        </p:spPr>
      </p:pic>
      <p:pic>
        <p:nvPicPr>
          <p:cNvPr id="6" name="Obrázok 5" descr="vaclav-hav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077072"/>
            <a:ext cx="3168352" cy="2118214"/>
          </a:xfrm>
          <a:prstGeom prst="rect">
            <a:avLst/>
          </a:prstGeom>
        </p:spPr>
      </p:pic>
      <p:pic>
        <p:nvPicPr>
          <p:cNvPr id="7" name="Obrázok 6" descr="124-fb_citaty_gandh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988840"/>
            <a:ext cx="5040560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943962" y="188640"/>
            <a:ext cx="72560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...NIESU TO LEN SLOVÁ...</a:t>
            </a:r>
            <a:endParaRPr lang="sk-SK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419121" y="1340768"/>
            <a:ext cx="63057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Fašizmus</a:t>
            </a:r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Obrázok 3" descr="index.pngn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293096"/>
            <a:ext cx="3024336" cy="1728192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3275856" y="2132856"/>
            <a:ext cx="1823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symboly</a:t>
            </a:r>
            <a:endParaRPr lang="sk-SK" sz="3200" dirty="0"/>
          </a:p>
        </p:txBody>
      </p:sp>
      <p:sp>
        <p:nvSpPr>
          <p:cNvPr id="7" name="BlokTextu 6"/>
          <p:cNvSpPr txBox="1"/>
          <p:nvPr/>
        </p:nvSpPr>
        <p:spPr>
          <a:xfrm>
            <a:off x="899592" y="263691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/>
              <a:t>Súhlasíš s tým. čo predstavujú?</a:t>
            </a:r>
            <a:endParaRPr lang="sk-SK" sz="3600" dirty="0"/>
          </a:p>
        </p:txBody>
      </p:sp>
      <p:pic>
        <p:nvPicPr>
          <p:cNvPr id="9" name="Obrázok 8" descr="images.jfifmmm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5085184"/>
            <a:ext cx="3816424" cy="1296144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323528" y="3284984"/>
            <a:ext cx="2694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err="1" smtClean="0"/>
              <a:t>Wehrmacht</a:t>
            </a:r>
            <a:endParaRPr lang="sk-SK" sz="2000" dirty="0" smtClean="0"/>
          </a:p>
          <a:p>
            <a:r>
              <a:rPr lang="sk-SK" sz="2000" dirty="0" smtClean="0"/>
              <a:t>znak ozbrojených síl Nemecka</a:t>
            </a:r>
            <a:endParaRPr lang="sk-SK" sz="2000" dirty="0"/>
          </a:p>
        </p:txBody>
      </p:sp>
      <p:sp>
        <p:nvSpPr>
          <p:cNvPr id="11" name="BlokTextu 10"/>
          <p:cNvSpPr txBox="1"/>
          <p:nvPr/>
        </p:nvSpPr>
        <p:spPr>
          <a:xfrm>
            <a:off x="4211961" y="3356992"/>
            <a:ext cx="45365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14 : štrnásť slov v nemčine(Musíme zabezpečiť existenciu našim ľuďom a budúcnosť bielym deťom</a:t>
            </a:r>
          </a:p>
          <a:p>
            <a:r>
              <a:rPr lang="sk-SK" dirty="0" smtClean="0"/>
              <a:t>88 : H je ôsme v nemeckej abecede HH „</a:t>
            </a:r>
            <a:r>
              <a:rPr lang="sk-SK" dirty="0" err="1" smtClean="0"/>
              <a:t>Heil</a:t>
            </a:r>
            <a:r>
              <a:rPr lang="sk-SK" dirty="0" smtClean="0"/>
              <a:t> Hitler“</a:t>
            </a:r>
            <a:endParaRPr lang="sk-S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images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212976"/>
            <a:ext cx="2736303" cy="2016224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251520" y="476672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Nacisti tento znak dehonestovali, pretože pôvodne mal celkom iný význam. Bol znakom v rôznych kultúrach. Spájal sa so šťastím, kolobehom života, reinkarnáciou atď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4" name="Obrázok 3" descr="swasti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2420888"/>
            <a:ext cx="2438400" cy="1944216"/>
          </a:xfrm>
          <a:prstGeom prst="rect">
            <a:avLst/>
          </a:prstGeom>
        </p:spPr>
      </p:pic>
      <p:pic>
        <p:nvPicPr>
          <p:cNvPr id="5" name="Obrázok 4" descr="index.jfifccc.jf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59" y="2652712"/>
            <a:ext cx="2736305" cy="1552575"/>
          </a:xfrm>
          <a:prstGeom prst="rect">
            <a:avLst/>
          </a:prstGeom>
        </p:spPr>
      </p:pic>
      <p:pic>
        <p:nvPicPr>
          <p:cNvPr id="6" name="Obrázok 5" descr="index.jfifkkk.jf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4509120"/>
            <a:ext cx="3024336" cy="2088231"/>
          </a:xfrm>
          <a:prstGeom prst="rect">
            <a:avLst/>
          </a:prstGeom>
        </p:spPr>
      </p:pic>
      <p:pic>
        <p:nvPicPr>
          <p:cNvPr id="7" name="Obrázok 6" descr="index.jfifbbb.jf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71825" y="4581128"/>
            <a:ext cx="2336279" cy="20162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352</Words>
  <Application>Microsoft Office PowerPoint</Application>
  <PresentationFormat>Prezentácia na obrazovke (4:3)</PresentationFormat>
  <Paragraphs>65</Paragraphs>
  <Slides>17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Motív Office</vt:lpstr>
      <vt:lpstr>...čo o tom vieme... </vt:lpstr>
      <vt:lpstr>Snímka 2</vt:lpstr>
      <vt:lpstr>Snímka 3</vt:lpstr>
      <vt:lpstr> 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FAŠIZMUS NACIZMUS NACIONALIZMUS</dc:title>
  <dc:creator>lubry9</dc:creator>
  <cp:lastModifiedBy>lubry9</cp:lastModifiedBy>
  <cp:revision>51</cp:revision>
  <dcterms:created xsi:type="dcterms:W3CDTF">2020-01-31T11:55:28Z</dcterms:created>
  <dcterms:modified xsi:type="dcterms:W3CDTF">2020-02-03T10:35:33Z</dcterms:modified>
</cp:coreProperties>
</file>