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9" r:id="rId2"/>
    <p:sldId id="257" r:id="rId3"/>
    <p:sldId id="288" r:id="rId4"/>
    <p:sldId id="281" r:id="rId5"/>
    <p:sldId id="258" r:id="rId6"/>
    <p:sldId id="290" r:id="rId7"/>
    <p:sldId id="291" r:id="rId8"/>
    <p:sldId id="260" r:id="rId9"/>
    <p:sldId id="292" r:id="rId10"/>
    <p:sldId id="293" r:id="rId11"/>
    <p:sldId id="294" r:id="rId12"/>
    <p:sldId id="295" r:id="rId13"/>
    <p:sldId id="296" r:id="rId14"/>
    <p:sldId id="280" r:id="rId15"/>
    <p:sldId id="282" r:id="rId16"/>
    <p:sldId id="283" r:id="rId17"/>
    <p:sldId id="284" r:id="rId18"/>
    <p:sldId id="285" r:id="rId19"/>
    <p:sldId id="286" r:id="rId20"/>
    <p:sldId id="28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sk-SK"/>
              <a:t>Kliknutím upravte štýl predlohy nadpisu</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podnadpisu</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sk-SK"/>
              <a:t>Kliknutím upravte štýl predlohy nadpisu</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sk-SK"/>
              <a:t>Kliknutím upravte štýl predlohy nadpisu</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sk-SK"/>
              <a:t>Kliknutím upravte štýl predlohy nadpisu</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ncho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3/21/2021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Kliknutím upravte štýl predlohy nadpisu</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sk-SK"/>
              <a:t>Kliknutím upravte štýl predlohy nadpisu</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sk-SK"/>
              <a:t>Kliknutím upravte štýl predlohy nadpisu</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3/21/2021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3/21/2021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C458B5-EEC2-4717-8EBD-641C2370D0E7}"/>
              </a:ext>
            </a:extLst>
          </p:cNvPr>
          <p:cNvSpPr>
            <a:spLocks noGrp="1"/>
          </p:cNvSpPr>
          <p:nvPr>
            <p:ph type="ctrTitle"/>
          </p:nvPr>
        </p:nvSpPr>
        <p:spPr>
          <a:xfrm>
            <a:off x="2688165" y="1770463"/>
            <a:ext cx="6815669" cy="1736135"/>
          </a:xfrm>
        </p:spPr>
        <p:txBody>
          <a:bodyPr/>
          <a:lstStyle/>
          <a:p>
            <a:r>
              <a:rPr lang="sk-SK" dirty="0">
                <a:latin typeface="Comic Sans MS" panose="030F0702030302020204" pitchFamily="66" charset="0"/>
              </a:rPr>
              <a:t>Rozvoj čitateľskej</a:t>
            </a:r>
            <a:br>
              <a:rPr lang="sk-SK" dirty="0">
                <a:latin typeface="Comic Sans MS" panose="030F0702030302020204" pitchFamily="66" charset="0"/>
              </a:rPr>
            </a:br>
            <a:r>
              <a:rPr lang="sk-SK" dirty="0">
                <a:latin typeface="Comic Sans MS" panose="030F0702030302020204" pitchFamily="66" charset="0"/>
              </a:rPr>
              <a:t>gramotnosti</a:t>
            </a:r>
          </a:p>
        </p:txBody>
      </p:sp>
    </p:spTree>
    <p:extLst>
      <p:ext uri="{BB962C8B-B14F-4D97-AF65-F5344CB8AC3E}">
        <p14:creationId xmlns:p14="http://schemas.microsoft.com/office/powerpoint/2010/main" val="34920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ED95B0BF-22A9-4FD3-959A-5D81CDAC877D}"/>
              </a:ext>
            </a:extLst>
          </p:cNvPr>
          <p:cNvSpPr/>
          <p:nvPr/>
        </p:nvSpPr>
        <p:spPr>
          <a:xfrm>
            <a:off x="1038836" y="1063504"/>
            <a:ext cx="10114327" cy="4093428"/>
          </a:xfrm>
          <a:prstGeom prst="rect">
            <a:avLst/>
          </a:prstGeom>
        </p:spPr>
        <p:txBody>
          <a:bodyPr wrap="square">
            <a:spAutoFit/>
          </a:bodyPr>
          <a:lstStyle/>
          <a:p>
            <a:pPr algn="ctr"/>
            <a:r>
              <a:rPr lang="sk-SK" sz="3600" b="1" dirty="0">
                <a:latin typeface="Comic Sans MS" panose="030F0702030302020204" pitchFamily="66" charset="0"/>
              </a:rPr>
              <a:t>Tajomstvo liečivých myšlienok </a:t>
            </a:r>
            <a:br>
              <a:rPr lang="sk-SK" sz="2800" dirty="0">
                <a:latin typeface="Comic Sans MS" panose="030F0702030302020204" pitchFamily="66" charset="0"/>
              </a:rPr>
            </a:br>
            <a:r>
              <a:rPr lang="sk-SK" sz="2800" b="1" dirty="0">
                <a:latin typeface="Comic Sans MS" panose="030F0702030302020204" pitchFamily="66" charset="0"/>
              </a:rPr>
              <a:t> </a:t>
            </a:r>
          </a:p>
          <a:p>
            <a:pPr algn="ctr"/>
            <a:r>
              <a:rPr lang="sk-SK" sz="2800" dirty="0">
                <a:latin typeface="Comic Sans MS" panose="030F0702030302020204" pitchFamily="66" charset="0"/>
              </a:rPr>
              <a:t>Vieš, čo sa deje s tvojím telíčkom, keď si chorý? Napádajú ho rôzne baktérie, vírusy a zlé bacily, ale žiadny strach. </a:t>
            </a:r>
          </a:p>
          <a:p>
            <a:pPr algn="ctr"/>
            <a:r>
              <a:rPr lang="sk-SK" sz="2800" dirty="0">
                <a:latin typeface="Comic Sans MS" panose="030F0702030302020204" pitchFamily="66" charset="0"/>
              </a:rPr>
              <a:t>Ty ich veľmi ľahko prekabátiš! Bacily si predstav ako zlých škriatkov, či zlodejov. A teraz ti prezradím jedno veľké tajomstvo tvojho malého telíčka. Predstav si, že v ňom žijú samé statočné víly. No a statočné víly proti tým zlým škriatkom bojujú a vyháňajú ich preč z tela.</a:t>
            </a:r>
          </a:p>
        </p:txBody>
      </p:sp>
    </p:spTree>
    <p:extLst>
      <p:ext uri="{BB962C8B-B14F-4D97-AF65-F5344CB8AC3E}">
        <p14:creationId xmlns:p14="http://schemas.microsoft.com/office/powerpoint/2010/main" val="106903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90DCA776-077E-4950-B6E2-BCF2D1075972}"/>
              </a:ext>
            </a:extLst>
          </p:cNvPr>
          <p:cNvSpPr/>
          <p:nvPr/>
        </p:nvSpPr>
        <p:spPr>
          <a:xfrm>
            <a:off x="1542176" y="987371"/>
            <a:ext cx="9107647" cy="2800767"/>
          </a:xfrm>
          <a:prstGeom prst="rect">
            <a:avLst/>
          </a:prstGeom>
        </p:spPr>
        <p:txBody>
          <a:bodyPr wrap="square">
            <a:spAutoFit/>
          </a:bodyPr>
          <a:lstStyle/>
          <a:p>
            <a:pPr algn="ctr"/>
            <a:r>
              <a:rPr lang="sk-SK" sz="3600" b="1" dirty="0">
                <a:latin typeface="Comic Sans MS" panose="030F0702030302020204" pitchFamily="66" charset="0"/>
              </a:rPr>
              <a:t>Tajomstvo pochvaly</a:t>
            </a:r>
            <a:br>
              <a:rPr lang="sk-SK" sz="2800" b="1" dirty="0">
                <a:latin typeface="Comic Sans MS" panose="030F0702030302020204" pitchFamily="66" charset="0"/>
              </a:rPr>
            </a:br>
            <a:endParaRPr lang="sk-SK" sz="2800" b="1" dirty="0">
              <a:latin typeface="Comic Sans MS" panose="030F0702030302020204" pitchFamily="66" charset="0"/>
            </a:endParaRPr>
          </a:p>
          <a:p>
            <a:pPr algn="ctr"/>
            <a:r>
              <a:rPr lang="sk-SK" sz="2800" dirty="0">
                <a:latin typeface="Comic Sans MS" panose="030F0702030302020204" pitchFamily="66" charset="0"/>
              </a:rPr>
              <a:t>Skús hovoriť druhým, čo sa Ti na nich páči a hovor to s láskou, ktorú ku ním cítiš. Ak ich pochváliš, stane sa zázrak. Usmejú sa od ucha k uchu, ich tváričky sa rozžiaria, oči rozjasnia, ba aj telo omladne. </a:t>
            </a:r>
          </a:p>
        </p:txBody>
      </p:sp>
    </p:spTree>
    <p:extLst>
      <p:ext uri="{BB962C8B-B14F-4D97-AF65-F5344CB8AC3E}">
        <p14:creationId xmlns:p14="http://schemas.microsoft.com/office/powerpoint/2010/main" val="167610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327DF450-3E7F-43CC-9530-7D43A73147D0}"/>
              </a:ext>
            </a:extLst>
          </p:cNvPr>
          <p:cNvSpPr/>
          <p:nvPr/>
        </p:nvSpPr>
        <p:spPr>
          <a:xfrm>
            <a:off x="1059809" y="957929"/>
            <a:ext cx="10072382" cy="4031873"/>
          </a:xfrm>
          <a:prstGeom prst="rect">
            <a:avLst/>
          </a:prstGeom>
        </p:spPr>
        <p:txBody>
          <a:bodyPr wrap="square">
            <a:spAutoFit/>
          </a:bodyPr>
          <a:lstStyle/>
          <a:p>
            <a:pPr algn="ctr"/>
            <a:r>
              <a:rPr lang="sk-SK" sz="3200" b="1" dirty="0">
                <a:latin typeface="Comic Sans MS" panose="030F0702030302020204" pitchFamily="66" charset="0"/>
              </a:rPr>
              <a:t>Tajomstvo čarovných prštekov</a:t>
            </a:r>
            <a:br>
              <a:rPr lang="sk-SK" sz="3200" b="1" dirty="0">
                <a:latin typeface="Comic Sans MS" panose="030F0702030302020204" pitchFamily="66" charset="0"/>
              </a:rPr>
            </a:br>
            <a:endParaRPr lang="sk-SK" sz="3200" b="1" dirty="0">
              <a:latin typeface="Comic Sans MS" panose="030F0702030302020204" pitchFamily="66" charset="0"/>
            </a:endParaRPr>
          </a:p>
          <a:p>
            <a:pPr algn="ctr"/>
            <a:r>
              <a:rPr lang="sk-SK" sz="3200" dirty="0">
                <a:latin typeface="Comic Sans MS" panose="030F0702030302020204" pitchFamily="66" charset="0"/>
              </a:rPr>
              <a:t>Stisni si palček s prostredníkom vždy, keď zažiješ niečo pekné. Neskôr, keď sa tvoje pršteky naučia, že sú spolu vždy, keď sa príjemne cítiš, môžeš ich použiť aj vtedy, keď ti bude ťažko. Zlé pocity strachu alebo hnevu, vyženú tie príjemné, ktoré si si uložil vo svojich prštekoch.</a:t>
            </a:r>
          </a:p>
        </p:txBody>
      </p:sp>
    </p:spTree>
    <p:extLst>
      <p:ext uri="{BB962C8B-B14F-4D97-AF65-F5344CB8AC3E}">
        <p14:creationId xmlns:p14="http://schemas.microsoft.com/office/powerpoint/2010/main" val="83657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1366895D-1516-45F6-BB45-000F164C956A}"/>
              </a:ext>
            </a:extLst>
          </p:cNvPr>
          <p:cNvSpPr/>
          <p:nvPr/>
        </p:nvSpPr>
        <p:spPr>
          <a:xfrm>
            <a:off x="1357618" y="895092"/>
            <a:ext cx="9476763" cy="5632311"/>
          </a:xfrm>
          <a:prstGeom prst="rect">
            <a:avLst/>
          </a:prstGeom>
        </p:spPr>
        <p:txBody>
          <a:bodyPr wrap="square">
            <a:spAutoFit/>
          </a:bodyPr>
          <a:lstStyle/>
          <a:p>
            <a:pPr algn="ctr"/>
            <a:r>
              <a:rPr lang="sk-SK" sz="3200" b="1" dirty="0">
                <a:latin typeface="Comic Sans MS" panose="030F0702030302020204" pitchFamily="66" charset="0"/>
              </a:rPr>
              <a:t>Tajomstvo rovnováhy</a:t>
            </a:r>
            <a:br>
              <a:rPr lang="sk-SK" sz="3200" b="1" dirty="0">
                <a:latin typeface="Comic Sans MS" panose="030F0702030302020204" pitchFamily="66" charset="0"/>
              </a:rPr>
            </a:br>
            <a:endParaRPr lang="sk-SK" sz="3200" b="1" dirty="0">
              <a:latin typeface="Comic Sans MS" panose="030F0702030302020204" pitchFamily="66" charset="0"/>
            </a:endParaRPr>
          </a:p>
          <a:p>
            <a:pPr algn="ctr"/>
            <a:r>
              <a:rPr lang="sk-SK" sz="3200" dirty="0">
                <a:latin typeface="Comic Sans MS" panose="030F0702030302020204" pitchFamily="66" charset="0"/>
              </a:rPr>
              <a:t>Peťko sa musel naučiť vážiť si to čo má, čo ho priviedlo k myšlienke, ako vo svojej izbičke udržať rovnováhu. Zakaždým, keď dostal novú hračku, nejakú starú niekomu daroval.</a:t>
            </a:r>
            <a:br>
              <a:rPr lang="sk-SK" sz="3200" dirty="0">
                <a:latin typeface="Comic Sans MS" panose="030F0702030302020204" pitchFamily="66" charset="0"/>
              </a:rPr>
            </a:br>
            <a:endParaRPr lang="sk-SK" sz="3200" dirty="0">
              <a:latin typeface="Comic Sans MS" panose="030F0702030302020204" pitchFamily="66" charset="0"/>
            </a:endParaRPr>
          </a:p>
          <a:p>
            <a:pPr algn="ctr"/>
            <a:r>
              <a:rPr lang="sk-SK" sz="3200" dirty="0">
                <a:latin typeface="Comic Sans MS" panose="030F0702030302020204" pitchFamily="66" charset="0"/>
              </a:rPr>
              <a:t>Motivuje deti, aby si hračky vážili a podelili sa s nimi aj s ostatnými .</a:t>
            </a:r>
          </a:p>
          <a:p>
            <a:pPr algn="ctr"/>
            <a:endParaRPr lang="sk-SK" sz="3200" dirty="0">
              <a:latin typeface="Comic Sans MS" panose="030F0702030302020204" pitchFamily="66" charset="0"/>
            </a:endParaRPr>
          </a:p>
          <a:p>
            <a:pPr algn="ctr"/>
            <a:endParaRPr lang="sk-SK" sz="3200" dirty="0">
              <a:latin typeface="Comic Sans MS" panose="030F0702030302020204" pitchFamily="66" charset="0"/>
            </a:endParaRPr>
          </a:p>
        </p:txBody>
      </p:sp>
    </p:spTree>
    <p:extLst>
      <p:ext uri="{BB962C8B-B14F-4D97-AF65-F5344CB8AC3E}">
        <p14:creationId xmlns:p14="http://schemas.microsoft.com/office/powerpoint/2010/main" val="330705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BAE41D-5B03-48CD-BEAF-6E01F96B09AE}"/>
              </a:ext>
            </a:extLst>
          </p:cNvPr>
          <p:cNvSpPr>
            <a:spLocks noGrp="1"/>
          </p:cNvSpPr>
          <p:nvPr>
            <p:ph type="title"/>
          </p:nvPr>
        </p:nvSpPr>
        <p:spPr>
          <a:xfrm>
            <a:off x="763398" y="562062"/>
            <a:ext cx="6610525" cy="4337109"/>
          </a:xfrm>
        </p:spPr>
        <p:txBody>
          <a:bodyPr>
            <a:noAutofit/>
          </a:bodyPr>
          <a:lstStyle/>
          <a:p>
            <a:r>
              <a:rPr lang="sk-SK" sz="3200" dirty="0">
                <a:latin typeface="Comic Sans MS" panose="030F0702030302020204" pitchFamily="66" charset="0"/>
              </a:rPr>
              <a:t>Podrobnejšie sme si porovnali klasickú rozprávku o Červenej čiapočke s pozitívnou.</a:t>
            </a:r>
            <a:br>
              <a:rPr lang="sk-SK" sz="3200" dirty="0">
                <a:latin typeface="Comic Sans MS" panose="030F0702030302020204" pitchFamily="66" charset="0"/>
              </a:rPr>
            </a:br>
            <a:r>
              <a:rPr lang="sk-SK" sz="3200" dirty="0">
                <a:latin typeface="Comic Sans MS" panose="030F0702030302020204" pitchFamily="66" charset="0"/>
              </a:rPr>
              <a:t>Spolu s deťmi sme si vystrihli, vymaľovali a poskladali  na papier dej rozprávok. Porovnali sme si, </a:t>
            </a:r>
            <a:br>
              <a:rPr lang="sk-SK" sz="3200" dirty="0">
                <a:latin typeface="Comic Sans MS" panose="030F0702030302020204" pitchFamily="66" charset="0"/>
              </a:rPr>
            </a:br>
            <a:r>
              <a:rPr lang="sk-SK" sz="3200" dirty="0">
                <a:latin typeface="Comic Sans MS" panose="030F0702030302020204" pitchFamily="66" charset="0"/>
              </a:rPr>
              <a:t>v čom sú rozprávky odlišné.</a:t>
            </a:r>
          </a:p>
        </p:txBody>
      </p:sp>
      <p:pic>
        <p:nvPicPr>
          <p:cNvPr id="6" name="Zástupný objekt pre obrázok 5">
            <a:extLst>
              <a:ext uri="{FF2B5EF4-FFF2-40B4-BE49-F238E27FC236}">
                <a16:creationId xmlns:a16="http://schemas.microsoft.com/office/drawing/2014/main" id="{1C062A2C-FE03-4DAA-B551-5623163D0665}"/>
              </a:ext>
            </a:extLst>
          </p:cNvPr>
          <p:cNvPicPr>
            <a:picLocks noGrp="1" noChangeAspect="1"/>
          </p:cNvPicPr>
          <p:nvPr>
            <p:ph type="pic" idx="1"/>
          </p:nvPr>
        </p:nvPicPr>
        <p:blipFill rotWithShape="1">
          <a:blip r:embed="rId2"/>
          <a:srcRect l="23706" t="15703" r="28352" b="12161"/>
          <a:stretch/>
        </p:blipFill>
        <p:spPr>
          <a:xfrm>
            <a:off x="7628351" y="1305839"/>
            <a:ext cx="3679198" cy="3955093"/>
          </a:xfrm>
        </p:spPr>
      </p:pic>
    </p:spTree>
    <p:extLst>
      <p:ext uri="{BB962C8B-B14F-4D97-AF65-F5344CB8AC3E}">
        <p14:creationId xmlns:p14="http://schemas.microsoft.com/office/powerpoint/2010/main" val="284190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CF7B573C-C1D0-4FC6-A541-784F39BEC409}"/>
              </a:ext>
            </a:extLst>
          </p:cNvPr>
          <p:cNvPicPr>
            <a:picLocks noChangeAspect="1"/>
          </p:cNvPicPr>
          <p:nvPr/>
        </p:nvPicPr>
        <p:blipFill rotWithShape="1">
          <a:blip r:embed="rId2"/>
          <a:srcRect l="27826" t="92" r="19780" b="-92"/>
          <a:stretch/>
        </p:blipFill>
        <p:spPr>
          <a:xfrm rot="16200000">
            <a:off x="3779240" y="-1187042"/>
            <a:ext cx="4790114" cy="9110444"/>
          </a:xfrm>
          <a:prstGeom prst="rect">
            <a:avLst/>
          </a:prstGeom>
        </p:spPr>
      </p:pic>
    </p:spTree>
    <p:extLst>
      <p:ext uri="{BB962C8B-B14F-4D97-AF65-F5344CB8AC3E}">
        <p14:creationId xmlns:p14="http://schemas.microsoft.com/office/powerpoint/2010/main" val="76449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113F1D89-33E7-48D7-BEA2-B30141F9F94F}"/>
              </a:ext>
            </a:extLst>
          </p:cNvPr>
          <p:cNvPicPr>
            <a:picLocks noChangeAspect="1"/>
          </p:cNvPicPr>
          <p:nvPr/>
        </p:nvPicPr>
        <p:blipFill rotWithShape="1">
          <a:blip r:embed="rId2"/>
          <a:srcRect l="16666" t="18125" r="14481" b="8476"/>
          <a:stretch/>
        </p:blipFill>
        <p:spPr>
          <a:xfrm rot="16200000">
            <a:off x="1754348" y="1553012"/>
            <a:ext cx="3462559" cy="5595457"/>
          </a:xfrm>
          <a:prstGeom prst="rect">
            <a:avLst/>
          </a:prstGeom>
        </p:spPr>
      </p:pic>
      <p:pic>
        <p:nvPicPr>
          <p:cNvPr id="5" name="Obrázok 4">
            <a:extLst>
              <a:ext uri="{FF2B5EF4-FFF2-40B4-BE49-F238E27FC236}">
                <a16:creationId xmlns:a16="http://schemas.microsoft.com/office/drawing/2014/main" id="{86EAB501-39A9-475C-AED1-A58E70460235}"/>
              </a:ext>
            </a:extLst>
          </p:cNvPr>
          <p:cNvPicPr>
            <a:picLocks noChangeAspect="1"/>
          </p:cNvPicPr>
          <p:nvPr/>
        </p:nvPicPr>
        <p:blipFill rotWithShape="1">
          <a:blip r:embed="rId3"/>
          <a:srcRect l="13171" t="9858" r="9512" b="8732"/>
          <a:stretch/>
        </p:blipFill>
        <p:spPr>
          <a:xfrm rot="16200000">
            <a:off x="7223969" y="-108004"/>
            <a:ext cx="3462560" cy="5343784"/>
          </a:xfrm>
          <a:prstGeom prst="rect">
            <a:avLst/>
          </a:prstGeom>
        </p:spPr>
      </p:pic>
    </p:spTree>
    <p:extLst>
      <p:ext uri="{BB962C8B-B14F-4D97-AF65-F5344CB8AC3E}">
        <p14:creationId xmlns:p14="http://schemas.microsoft.com/office/powerpoint/2010/main" val="106837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a:extLst>
              <a:ext uri="{FF2B5EF4-FFF2-40B4-BE49-F238E27FC236}">
                <a16:creationId xmlns:a16="http://schemas.microsoft.com/office/drawing/2014/main" id="{AEAC6C51-7DB7-452B-BF42-1F0A983A6824}"/>
              </a:ext>
            </a:extLst>
          </p:cNvPr>
          <p:cNvPicPr>
            <a:picLocks noChangeAspect="1"/>
          </p:cNvPicPr>
          <p:nvPr/>
        </p:nvPicPr>
        <p:blipFill rotWithShape="1">
          <a:blip r:embed="rId2"/>
          <a:srcRect l="27941" t="16687" r="948" b="9386"/>
          <a:stretch/>
        </p:blipFill>
        <p:spPr>
          <a:xfrm rot="16200000">
            <a:off x="5918432" y="549477"/>
            <a:ext cx="5318622" cy="5578678"/>
          </a:xfrm>
          <a:prstGeom prst="rect">
            <a:avLst/>
          </a:prstGeom>
        </p:spPr>
      </p:pic>
      <p:pic>
        <p:nvPicPr>
          <p:cNvPr id="5" name="Obrázok 4">
            <a:extLst>
              <a:ext uri="{FF2B5EF4-FFF2-40B4-BE49-F238E27FC236}">
                <a16:creationId xmlns:a16="http://schemas.microsoft.com/office/drawing/2014/main" id="{2EFE82A1-0B0F-404C-AE23-F87A739963CA}"/>
              </a:ext>
            </a:extLst>
          </p:cNvPr>
          <p:cNvPicPr>
            <a:picLocks noChangeAspect="1"/>
          </p:cNvPicPr>
          <p:nvPr/>
        </p:nvPicPr>
        <p:blipFill rotWithShape="1">
          <a:blip r:embed="rId3"/>
          <a:srcRect l="7065" t="8117" r="12528" b="6639"/>
          <a:stretch/>
        </p:blipFill>
        <p:spPr>
          <a:xfrm rot="16200000">
            <a:off x="675314" y="943757"/>
            <a:ext cx="5318624" cy="4790112"/>
          </a:xfrm>
          <a:prstGeom prst="rect">
            <a:avLst/>
          </a:prstGeom>
        </p:spPr>
      </p:pic>
    </p:spTree>
    <p:extLst>
      <p:ext uri="{BB962C8B-B14F-4D97-AF65-F5344CB8AC3E}">
        <p14:creationId xmlns:p14="http://schemas.microsoft.com/office/powerpoint/2010/main" val="2914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67F27A67-D1E5-4589-B330-7F1AF01528F5}"/>
              </a:ext>
            </a:extLst>
          </p:cNvPr>
          <p:cNvSpPr/>
          <p:nvPr/>
        </p:nvSpPr>
        <p:spPr>
          <a:xfrm>
            <a:off x="1297497" y="1335850"/>
            <a:ext cx="9901806" cy="3046988"/>
          </a:xfrm>
          <a:prstGeom prst="rect">
            <a:avLst/>
          </a:prstGeom>
        </p:spPr>
        <p:txBody>
          <a:bodyPr wrap="square">
            <a:spAutoFit/>
          </a:bodyPr>
          <a:lstStyle/>
          <a:p>
            <a:r>
              <a:rPr lang="sk-SK" sz="3200" b="1" dirty="0">
                <a:latin typeface="Comic Sans MS" panose="030F0702030302020204" pitchFamily="66" charset="0"/>
              </a:rPr>
              <a:t>Naučili sme sa:</a:t>
            </a:r>
          </a:p>
          <a:p>
            <a:endParaRPr lang="sk-SK" sz="3200" b="1" dirty="0">
              <a:latin typeface="Comic Sans MS" panose="030F0702030302020204" pitchFamily="66" charset="0"/>
            </a:endParaRPr>
          </a:p>
          <a:p>
            <a:pPr marL="285750" indent="-285750">
              <a:buFont typeface="Arial" panose="020B0604020202020204" pitchFamily="34" charset="0"/>
              <a:buChar char="•"/>
            </a:pPr>
            <a:r>
              <a:rPr lang="sk-SK" sz="3200" dirty="0">
                <a:latin typeface="Comic Sans MS" panose="030F0702030302020204" pitchFamily="66" charset="0"/>
              </a:rPr>
              <a:t>že si musíme dávať pozor na ohováranie a klebety</a:t>
            </a:r>
          </a:p>
          <a:p>
            <a:pPr marL="285750" indent="-285750">
              <a:buFont typeface="Arial" panose="020B0604020202020204" pitchFamily="34" charset="0"/>
              <a:buChar char="•"/>
            </a:pPr>
            <a:r>
              <a:rPr lang="sk-SK" sz="3200" dirty="0">
                <a:latin typeface="Comic Sans MS" panose="030F0702030302020204" pitchFamily="66" charset="0"/>
              </a:rPr>
              <a:t>dôležitosť  pochvaly</a:t>
            </a:r>
          </a:p>
          <a:p>
            <a:pPr marL="285750" indent="-285750">
              <a:buFont typeface="Arial" panose="020B0604020202020204" pitchFamily="34" charset="0"/>
              <a:buChar char="•"/>
            </a:pPr>
            <a:r>
              <a:rPr lang="sk-SK" sz="3200" dirty="0">
                <a:latin typeface="Comic Sans MS" panose="030F0702030302020204" pitchFamily="66" charset="0"/>
              </a:rPr>
              <a:t>vedieť sa podeliť s inými</a:t>
            </a:r>
          </a:p>
          <a:p>
            <a:pPr marL="285750" indent="-285750">
              <a:buFont typeface="Arial" panose="020B0604020202020204" pitchFamily="34" charset="0"/>
              <a:buChar char="•"/>
            </a:pPr>
            <a:r>
              <a:rPr lang="sk-SK" sz="3200" dirty="0">
                <a:latin typeface="Comic Sans MS" panose="030F0702030302020204" pitchFamily="66" charset="0"/>
              </a:rPr>
              <a:t>vážiť a starať sa o veci</a:t>
            </a:r>
          </a:p>
        </p:txBody>
      </p:sp>
    </p:spTree>
    <p:extLst>
      <p:ext uri="{BB962C8B-B14F-4D97-AF65-F5344CB8AC3E}">
        <p14:creationId xmlns:p14="http://schemas.microsoft.com/office/powerpoint/2010/main" val="394294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8E188D0F-63CD-4806-98C0-AF1B5C183289}"/>
              </a:ext>
            </a:extLst>
          </p:cNvPr>
          <p:cNvSpPr/>
          <p:nvPr/>
        </p:nvSpPr>
        <p:spPr>
          <a:xfrm>
            <a:off x="2174147" y="3707934"/>
            <a:ext cx="7675926" cy="1569660"/>
          </a:xfrm>
          <a:prstGeom prst="rect">
            <a:avLst/>
          </a:prstGeom>
        </p:spPr>
        <p:txBody>
          <a:bodyPr wrap="square">
            <a:spAutoFit/>
          </a:bodyPr>
          <a:lstStyle/>
          <a:p>
            <a:pPr algn="ctr"/>
            <a:r>
              <a:rPr lang="sk-SK" sz="3200" dirty="0">
                <a:latin typeface="Comic Sans MS" panose="030F0702030302020204" pitchFamily="66" charset="0"/>
              </a:rPr>
              <a:t>Po prečítaní každej rozprávky, sme si pustili s deťmi pesničku, v ktorej je zahrnuté jej hlavné tajomstvo.</a:t>
            </a:r>
          </a:p>
        </p:txBody>
      </p:sp>
      <p:pic>
        <p:nvPicPr>
          <p:cNvPr id="8" name="Obrázok 7">
            <a:extLst>
              <a:ext uri="{FF2B5EF4-FFF2-40B4-BE49-F238E27FC236}">
                <a16:creationId xmlns:a16="http://schemas.microsoft.com/office/drawing/2014/main" id="{0780BD3F-7E81-4011-B8BE-B4E24CB4A02F}"/>
              </a:ext>
            </a:extLst>
          </p:cNvPr>
          <p:cNvPicPr>
            <a:picLocks noChangeAspect="1"/>
          </p:cNvPicPr>
          <p:nvPr/>
        </p:nvPicPr>
        <p:blipFill>
          <a:blip r:embed="rId2"/>
          <a:stretch>
            <a:fillRect/>
          </a:stretch>
        </p:blipFill>
        <p:spPr>
          <a:xfrm>
            <a:off x="4221060" y="979545"/>
            <a:ext cx="3749879" cy="2449455"/>
          </a:xfrm>
          <a:prstGeom prst="rect">
            <a:avLst/>
          </a:prstGeom>
        </p:spPr>
      </p:pic>
    </p:spTree>
    <p:extLst>
      <p:ext uri="{BB962C8B-B14F-4D97-AF65-F5344CB8AC3E}">
        <p14:creationId xmlns:p14="http://schemas.microsoft.com/office/powerpoint/2010/main" val="117831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7D342D-28A5-4236-A2C3-1DB9D7399DBB}"/>
              </a:ext>
            </a:extLst>
          </p:cNvPr>
          <p:cNvSpPr>
            <a:spLocks noGrp="1"/>
          </p:cNvSpPr>
          <p:nvPr>
            <p:ph type="title"/>
          </p:nvPr>
        </p:nvSpPr>
        <p:spPr>
          <a:xfrm>
            <a:off x="1295399" y="1883832"/>
            <a:ext cx="6241816" cy="2462700"/>
          </a:xfrm>
        </p:spPr>
        <p:txBody>
          <a:bodyPr>
            <a:normAutofit fontScale="90000"/>
          </a:bodyPr>
          <a:lstStyle/>
          <a:p>
            <a:r>
              <a:rPr lang="sk-SK" sz="3600" b="1" dirty="0">
                <a:latin typeface="Comic Sans MS" panose="030F0702030302020204" pitchFamily="66" charset="0"/>
              </a:rPr>
              <a:t>POZITÍVNE ROZPRÁVKY</a:t>
            </a:r>
            <a:br>
              <a:rPr lang="sk-SK" sz="3600" b="1" dirty="0">
                <a:latin typeface="Comic Sans MS" panose="030F0702030302020204" pitchFamily="66" charset="0"/>
              </a:rPr>
            </a:br>
            <a:r>
              <a:rPr lang="sk-SK" sz="3600" b="1" dirty="0">
                <a:latin typeface="Comic Sans MS" panose="030F0702030302020204" pitchFamily="66" charset="0"/>
              </a:rPr>
              <a:t>Michaela </a:t>
            </a:r>
            <a:r>
              <a:rPr lang="sk-SK" sz="3600" b="1" dirty="0" err="1">
                <a:latin typeface="Comic Sans MS" panose="030F0702030302020204" pitchFamily="66" charset="0"/>
              </a:rPr>
              <a:t>Pribilincová</a:t>
            </a:r>
            <a:br>
              <a:rPr lang="sk-SK" sz="3600" b="1" dirty="0">
                <a:latin typeface="Comic Sans MS" panose="030F0702030302020204" pitchFamily="66" charset="0"/>
              </a:rPr>
            </a:br>
            <a:br>
              <a:rPr lang="sk-SK" sz="3600" dirty="0">
                <a:latin typeface="Comic Sans MS" panose="030F0702030302020204" pitchFamily="66" charset="0"/>
              </a:rPr>
            </a:br>
            <a:r>
              <a:rPr lang="sk-SK" sz="3600" b="1" dirty="0">
                <a:latin typeface="Comic Sans MS" panose="030F0702030302020204" pitchFamily="66" charset="0"/>
              </a:rPr>
              <a:t>Tajomstvá šťastných detí</a:t>
            </a:r>
            <a:br>
              <a:rPr lang="sk-SK" sz="3600" dirty="0">
                <a:latin typeface="Comic Sans MS" panose="030F0702030302020204" pitchFamily="66" charset="0"/>
              </a:rPr>
            </a:br>
            <a:r>
              <a:rPr lang="sk-SK" sz="3600" i="1" dirty="0">
                <a:latin typeface="Comic Sans MS" panose="030F0702030302020204" pitchFamily="66" charset="0"/>
              </a:rPr>
              <a:t>„</a:t>
            </a:r>
            <a:r>
              <a:rPr lang="sk-SK" sz="3600" dirty="0">
                <a:latin typeface="Comic Sans MS" panose="030F0702030302020204" pitchFamily="66" charset="0"/>
              </a:rPr>
              <a:t>Robíme detský svet krajším</a:t>
            </a:r>
            <a:r>
              <a:rPr lang="sk-SK" sz="3600" i="1" dirty="0">
                <a:latin typeface="Comic Sans MS" panose="030F0702030302020204" pitchFamily="66" charset="0"/>
              </a:rPr>
              <a:t>."</a:t>
            </a:r>
            <a:br>
              <a:rPr lang="sk-SK" dirty="0"/>
            </a:br>
            <a:endParaRPr lang="sk-SK" dirty="0"/>
          </a:p>
        </p:txBody>
      </p:sp>
      <p:pic>
        <p:nvPicPr>
          <p:cNvPr id="6" name="Zástupný objekt pre obrázok 5">
            <a:extLst>
              <a:ext uri="{FF2B5EF4-FFF2-40B4-BE49-F238E27FC236}">
                <a16:creationId xmlns:a16="http://schemas.microsoft.com/office/drawing/2014/main" id="{141DA8E0-7F8F-4FA5-849B-2B604F32AE63}"/>
              </a:ext>
            </a:extLst>
          </p:cNvPr>
          <p:cNvPicPr>
            <a:picLocks noGrp="1" noChangeAspect="1"/>
          </p:cNvPicPr>
          <p:nvPr>
            <p:ph type="pic" idx="1"/>
          </p:nvPr>
        </p:nvPicPr>
        <p:blipFill>
          <a:blip r:embed="rId2"/>
          <a:srcRect l="1878" r="1878"/>
          <a:stretch>
            <a:fillRect/>
          </a:stretch>
        </p:blipFill>
        <p:spPr/>
      </p:pic>
      <p:sp>
        <p:nvSpPr>
          <p:cNvPr id="4" name="Zástupný text 3">
            <a:extLst>
              <a:ext uri="{FF2B5EF4-FFF2-40B4-BE49-F238E27FC236}">
                <a16:creationId xmlns:a16="http://schemas.microsoft.com/office/drawing/2014/main" id="{4C1C2544-8021-4A6D-8606-81A155288F25}"/>
              </a:ext>
            </a:extLst>
          </p:cNvPr>
          <p:cNvSpPr>
            <a:spLocks noGrp="1"/>
          </p:cNvSpPr>
          <p:nvPr>
            <p:ph type="body" sz="half" idx="2"/>
          </p:nvPr>
        </p:nvSpPr>
        <p:spPr>
          <a:xfrm>
            <a:off x="1713294" y="4459151"/>
            <a:ext cx="5406026" cy="599914"/>
          </a:xfrm>
        </p:spPr>
        <p:txBody>
          <a:bodyPr/>
          <a:lstStyle/>
          <a:p>
            <a:r>
              <a:rPr lang="sk-SK" b="1" dirty="0">
                <a:latin typeface="Comic Sans MS" panose="030F0702030302020204" pitchFamily="66" charset="0"/>
              </a:rPr>
              <a:t>I.TRIEDA </a:t>
            </a:r>
          </a:p>
        </p:txBody>
      </p:sp>
    </p:spTree>
    <p:extLst>
      <p:ext uri="{BB962C8B-B14F-4D97-AF65-F5344CB8AC3E}">
        <p14:creationId xmlns:p14="http://schemas.microsoft.com/office/powerpoint/2010/main" val="31428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1AA82401-C6B1-43E9-9CF9-0F8550394538}"/>
              </a:ext>
            </a:extLst>
          </p:cNvPr>
          <p:cNvSpPr/>
          <p:nvPr/>
        </p:nvSpPr>
        <p:spPr>
          <a:xfrm>
            <a:off x="947956" y="853309"/>
            <a:ext cx="9076888" cy="3877985"/>
          </a:xfrm>
          <a:prstGeom prst="rect">
            <a:avLst/>
          </a:prstGeom>
        </p:spPr>
        <p:txBody>
          <a:bodyPr wrap="square">
            <a:spAutoFit/>
          </a:bodyPr>
          <a:lstStyle/>
          <a:p>
            <a:pPr algn="ctr"/>
            <a:r>
              <a:rPr lang="sk-SK" sz="3200" dirty="0">
                <a:latin typeface="Comic Sans MS" panose="030F0702030302020204" pitchFamily="66" charset="0"/>
              </a:rPr>
              <a:t>Najviac sa deťom páčila rozprávka </a:t>
            </a:r>
          </a:p>
          <a:p>
            <a:pPr algn="ctr"/>
            <a:r>
              <a:rPr lang="sk-SK" sz="3200" dirty="0">
                <a:latin typeface="Comic Sans MS" panose="030F0702030302020204" pitchFamily="66" charset="0"/>
              </a:rPr>
              <a:t>Darované hračky.</a:t>
            </a:r>
            <a:br>
              <a:rPr lang="sk-SK" sz="3200" dirty="0">
                <a:latin typeface="Comic Sans MS" panose="030F0702030302020204" pitchFamily="66" charset="0"/>
              </a:rPr>
            </a:br>
            <a:r>
              <a:rPr lang="sk-SK" sz="3200" dirty="0">
                <a:latin typeface="Comic Sans MS" panose="030F0702030302020204" pitchFamily="66" charset="0"/>
              </a:rPr>
              <a:t>Urobili sme si v triede malé nahrávacie štúdio a vytvorili malú zvukovú nahrávku. </a:t>
            </a:r>
          </a:p>
          <a:p>
            <a:pPr algn="ctr"/>
            <a:r>
              <a:rPr lang="sk-SK" sz="3200" dirty="0">
                <a:latin typeface="Comic Sans MS" panose="030F0702030302020204" pitchFamily="66" charset="0"/>
              </a:rPr>
              <a:t>A  celkom sa nám podarila. </a:t>
            </a:r>
          </a:p>
          <a:p>
            <a:pPr algn="ctr"/>
            <a:r>
              <a:rPr lang="sk-SK" sz="3200" dirty="0">
                <a:latin typeface="Comic Sans MS" panose="030F0702030302020204" pitchFamily="66" charset="0"/>
              </a:rPr>
              <a:t>Posúďte sami.</a:t>
            </a:r>
          </a:p>
          <a:p>
            <a:pPr algn="ctr"/>
            <a:endParaRPr lang="sk-SK" sz="3600" dirty="0">
              <a:latin typeface="Comic Sans MS" panose="030F0702030302020204" pitchFamily="66" charset="0"/>
            </a:endParaRPr>
          </a:p>
          <a:p>
            <a:endParaRPr lang="sk-SK" dirty="0">
              <a:latin typeface="Comic Sans MS" panose="030F0702030302020204" pitchFamily="66" charset="0"/>
            </a:endParaRPr>
          </a:p>
        </p:txBody>
      </p:sp>
      <p:pic>
        <p:nvPicPr>
          <p:cNvPr id="5" name="Darovane hracky">
            <a:hlinkClick r:id="" action="ppaction://media"/>
            <a:extLst>
              <a:ext uri="{FF2B5EF4-FFF2-40B4-BE49-F238E27FC236}">
                <a16:creationId xmlns:a16="http://schemas.microsoft.com/office/drawing/2014/main" id="{7B36E0A0-5DA4-479A-9DBB-C37C63341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81600" y="4538389"/>
            <a:ext cx="609600" cy="609600"/>
          </a:xfrm>
          <a:prstGeom prst="rect">
            <a:avLst/>
          </a:prstGeom>
          <a:pattFill prst="pct30">
            <a:fgClr>
              <a:srgbClr val="00B0F0"/>
            </a:fgClr>
            <a:bgClr>
              <a:schemeClr val="bg1"/>
            </a:bgClr>
          </a:pattFill>
          <a:ln>
            <a:noFill/>
          </a:ln>
        </p:spPr>
      </p:pic>
    </p:spTree>
    <p:extLst>
      <p:ext uri="{BB962C8B-B14F-4D97-AF65-F5344CB8AC3E}">
        <p14:creationId xmlns:p14="http://schemas.microsoft.com/office/powerpoint/2010/main" val="33342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901102F6-6B47-4665-B069-83031C189C18}"/>
              </a:ext>
            </a:extLst>
          </p:cNvPr>
          <p:cNvSpPr/>
          <p:nvPr/>
        </p:nvSpPr>
        <p:spPr>
          <a:xfrm>
            <a:off x="1303089" y="1659285"/>
            <a:ext cx="9585821" cy="3539430"/>
          </a:xfrm>
          <a:prstGeom prst="rect">
            <a:avLst/>
          </a:prstGeom>
        </p:spPr>
        <p:txBody>
          <a:bodyPr wrap="square">
            <a:spAutoFit/>
          </a:bodyPr>
          <a:lstStyle/>
          <a:p>
            <a:pPr algn="ctr"/>
            <a:r>
              <a:rPr lang="sk-SK" sz="3200" dirty="0">
                <a:latin typeface="Comic Sans MS" panose="030F0702030302020204" pitchFamily="66" charset="0"/>
              </a:rPr>
              <a:t>Sú to prvé a zatiaľ jediné rozprávky, ktoré </a:t>
            </a:r>
          </a:p>
          <a:p>
            <a:pPr algn="ctr"/>
            <a:r>
              <a:rPr lang="sk-SK" sz="3200" dirty="0">
                <a:latin typeface="Comic Sans MS" panose="030F0702030302020204" pitchFamily="66" charset="0"/>
              </a:rPr>
              <a:t>v sebe majú vložené techniky </a:t>
            </a:r>
          </a:p>
          <a:p>
            <a:pPr algn="ctr"/>
            <a:r>
              <a:rPr lang="sk-SK" sz="3200" dirty="0">
                <a:latin typeface="Comic Sans MS" panose="030F0702030302020204" pitchFamily="66" charset="0"/>
              </a:rPr>
              <a:t>z </a:t>
            </a:r>
            <a:r>
              <a:rPr lang="sk-SK" sz="3200" dirty="0" err="1">
                <a:latin typeface="Comic Sans MS" panose="030F0702030302020204" pitchFamily="66" charset="0"/>
              </a:rPr>
              <a:t>neurolingvistického</a:t>
            </a:r>
            <a:r>
              <a:rPr lang="sk-SK" sz="3200" dirty="0">
                <a:latin typeface="Comic Sans MS" panose="030F0702030302020204" pitchFamily="66" charset="0"/>
              </a:rPr>
              <a:t> programovania (NLP), ktorých účinnosť je vedecky dokázaná a môžu deťom napríklad pomôcť rýchlejšie sa uzdraviť, zvládať stres alebo upriamiť svoju pozornosť </a:t>
            </a:r>
          </a:p>
          <a:p>
            <a:pPr algn="ctr"/>
            <a:r>
              <a:rPr lang="sk-SK" sz="3200" dirty="0">
                <a:latin typeface="Comic Sans MS" panose="030F0702030302020204" pitchFamily="66" charset="0"/>
              </a:rPr>
              <a:t>na to, čo si želajú.</a:t>
            </a:r>
          </a:p>
        </p:txBody>
      </p:sp>
      <p:sp>
        <p:nvSpPr>
          <p:cNvPr id="3" name="BlokTextu 2">
            <a:extLst>
              <a:ext uri="{FF2B5EF4-FFF2-40B4-BE49-F238E27FC236}">
                <a16:creationId xmlns:a16="http://schemas.microsoft.com/office/drawing/2014/main" id="{1B3A2201-11A0-47DF-B203-6D06C03969BE}"/>
              </a:ext>
            </a:extLst>
          </p:cNvPr>
          <p:cNvSpPr txBox="1"/>
          <p:nvPr/>
        </p:nvSpPr>
        <p:spPr>
          <a:xfrm>
            <a:off x="3523376" y="1593908"/>
            <a:ext cx="184731" cy="369332"/>
          </a:xfrm>
          <a:prstGeom prst="rect">
            <a:avLst/>
          </a:prstGeom>
          <a:noFill/>
        </p:spPr>
        <p:txBody>
          <a:bodyPr wrap="none" rtlCol="0">
            <a:spAutoFit/>
          </a:bodyPr>
          <a:lstStyle/>
          <a:p>
            <a:endParaRPr lang="sk-SK" dirty="0"/>
          </a:p>
        </p:txBody>
      </p:sp>
    </p:spTree>
    <p:extLst>
      <p:ext uri="{BB962C8B-B14F-4D97-AF65-F5344CB8AC3E}">
        <p14:creationId xmlns:p14="http://schemas.microsoft.com/office/powerpoint/2010/main" val="335111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76105954-D3FD-4984-8F2B-A3DC2CCB5319}"/>
              </a:ext>
            </a:extLst>
          </p:cNvPr>
          <p:cNvSpPr/>
          <p:nvPr/>
        </p:nvSpPr>
        <p:spPr>
          <a:xfrm>
            <a:off x="915798" y="1228397"/>
            <a:ext cx="10360404" cy="3539430"/>
          </a:xfrm>
          <a:prstGeom prst="rect">
            <a:avLst/>
          </a:prstGeom>
        </p:spPr>
        <p:txBody>
          <a:bodyPr wrap="square">
            <a:spAutoFit/>
          </a:bodyPr>
          <a:lstStyle/>
          <a:p>
            <a:pPr algn="ctr"/>
            <a:r>
              <a:rPr lang="sk-SK" sz="3200" dirty="0">
                <a:latin typeface="Comic Sans MS" panose="030F0702030302020204" pitchFamily="66" charset="0"/>
              </a:rPr>
              <a:t>Pozitívne rozprávky </a:t>
            </a:r>
            <a:br>
              <a:rPr lang="sk-SK" sz="3200" dirty="0">
                <a:latin typeface="Comic Sans MS" panose="030F0702030302020204" pitchFamily="66" charset="0"/>
              </a:rPr>
            </a:br>
            <a:r>
              <a:rPr lang="sk-SK" sz="3200" dirty="0">
                <a:latin typeface="Comic Sans MS" panose="030F0702030302020204" pitchFamily="66" charset="0"/>
              </a:rPr>
              <a:t>majú v sebe </a:t>
            </a:r>
            <a:r>
              <a:rPr lang="sk-SK" sz="3200" b="1" dirty="0">
                <a:latin typeface="Comic Sans MS" panose="030F0702030302020204" pitchFamily="66" charset="0"/>
              </a:rPr>
              <a:t>pozitívny odkaz </a:t>
            </a:r>
            <a:r>
              <a:rPr lang="sk-SK" sz="3200" dirty="0">
                <a:latin typeface="Comic Sans MS" panose="030F0702030302020204" pitchFamily="66" charset="0"/>
              </a:rPr>
              <a:t>a</a:t>
            </a:r>
            <a:r>
              <a:rPr lang="sk-SK" sz="3200" b="1" dirty="0">
                <a:latin typeface="Comic Sans MS" panose="030F0702030302020204" pitchFamily="66" charset="0"/>
              </a:rPr>
              <a:t> tajomstvá</a:t>
            </a:r>
            <a:r>
              <a:rPr lang="sk-SK" sz="3200" dirty="0">
                <a:latin typeface="Comic Sans MS" panose="030F0702030302020204" pitchFamily="66" charset="0"/>
              </a:rPr>
              <a:t>, ktoré môžu deti bežne v praxi používať.</a:t>
            </a:r>
            <a:br>
              <a:rPr lang="sk-SK" sz="3200" dirty="0">
                <a:latin typeface="Comic Sans MS" panose="030F0702030302020204" pitchFamily="66" charset="0"/>
              </a:rPr>
            </a:br>
            <a:r>
              <a:rPr lang="sk-SK" sz="3200" dirty="0">
                <a:latin typeface="Comic Sans MS" panose="030F0702030302020204" pitchFamily="66" charset="0"/>
              </a:rPr>
              <a:t>Ponúkajú riešenia rôznych problémov a základné techniky z NLP aby deti ľahšie zvládali záťažové situácie v živote.</a:t>
            </a:r>
            <a:br>
              <a:rPr lang="sk-SK" sz="3200" dirty="0">
                <a:latin typeface="Comic Sans MS" panose="030F0702030302020204" pitchFamily="66" charset="0"/>
              </a:rPr>
            </a:br>
            <a:endParaRPr lang="sk-SK" sz="3200" dirty="0">
              <a:latin typeface="Comic Sans MS" panose="030F0702030302020204" pitchFamily="66" charset="0"/>
            </a:endParaRPr>
          </a:p>
        </p:txBody>
      </p:sp>
    </p:spTree>
    <p:extLst>
      <p:ext uri="{BB962C8B-B14F-4D97-AF65-F5344CB8AC3E}">
        <p14:creationId xmlns:p14="http://schemas.microsoft.com/office/powerpoint/2010/main" val="184553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0FDDA4-F96E-4B2B-BED6-91F6EA2595E9}"/>
              </a:ext>
            </a:extLst>
          </p:cNvPr>
          <p:cNvSpPr>
            <a:spLocks noGrp="1"/>
          </p:cNvSpPr>
          <p:nvPr>
            <p:ph type="title"/>
          </p:nvPr>
        </p:nvSpPr>
        <p:spPr>
          <a:xfrm>
            <a:off x="957743" y="813611"/>
            <a:ext cx="10276514" cy="5230778"/>
          </a:xfrm>
        </p:spPr>
        <p:txBody>
          <a:bodyPr>
            <a:noAutofit/>
          </a:bodyPr>
          <a:lstStyle/>
          <a:p>
            <a:r>
              <a:rPr lang="sk-SK" sz="3200" dirty="0">
                <a:latin typeface="Comic Sans MS" panose="030F0702030302020204" pitchFamily="66" charset="0"/>
              </a:rPr>
              <a:t>Knižka obsahuje rozprávky, ktoré sú známe, </a:t>
            </a:r>
            <a:br>
              <a:rPr lang="sk-SK" sz="3200" dirty="0">
                <a:latin typeface="Comic Sans MS" panose="030F0702030302020204" pitchFamily="66" charset="0"/>
              </a:rPr>
            </a:br>
            <a:r>
              <a:rPr lang="sk-SK" sz="3200" dirty="0">
                <a:latin typeface="Comic Sans MS" panose="030F0702030302020204" pitchFamily="66" charset="0"/>
              </a:rPr>
              <a:t>ale prešli úpravami a v každej sa ukrýva </a:t>
            </a:r>
            <a:br>
              <a:rPr lang="sk-SK" sz="3200" dirty="0">
                <a:latin typeface="Comic Sans MS" panose="030F0702030302020204" pitchFamily="66" charset="0"/>
              </a:rPr>
            </a:br>
            <a:r>
              <a:rPr lang="sk-SK" sz="3200" dirty="0">
                <a:latin typeface="Comic Sans MS" panose="030F0702030302020204" pitchFamily="66" charset="0"/>
              </a:rPr>
              <a:t>jedno tajomstvo.</a:t>
            </a:r>
            <a:br>
              <a:rPr lang="sk-SK" sz="3200" dirty="0">
                <a:latin typeface="Comic Sans MS" panose="030F0702030302020204" pitchFamily="66" charset="0"/>
              </a:rPr>
            </a:br>
            <a:br>
              <a:rPr lang="sk-SK" sz="3000" b="1" dirty="0">
                <a:latin typeface="Comic Sans MS" panose="030F0702030302020204" pitchFamily="66" charset="0"/>
              </a:rPr>
            </a:br>
            <a:r>
              <a:rPr lang="sk-SK" sz="3200" dirty="0">
                <a:latin typeface="Comic Sans MS" panose="030F0702030302020204" pitchFamily="66" charset="0"/>
              </a:rPr>
              <a:t>O Červenej čiapočke – Tajomstvo jasného želania</a:t>
            </a:r>
            <a:br>
              <a:rPr lang="sk-SK" sz="3200" dirty="0">
                <a:latin typeface="Comic Sans MS" panose="030F0702030302020204" pitchFamily="66" charset="0"/>
              </a:rPr>
            </a:br>
            <a:r>
              <a:rPr lang="sk-SK" sz="3200" dirty="0">
                <a:latin typeface="Comic Sans MS" panose="030F0702030302020204" pitchFamily="66" charset="0"/>
              </a:rPr>
              <a:t>Vyberám si zdravie – Tajomstvo liečivých myšlienok</a:t>
            </a:r>
            <a:br>
              <a:rPr lang="sk-SK" sz="3200" dirty="0">
                <a:latin typeface="Comic Sans MS" panose="030F0702030302020204" pitchFamily="66" charset="0"/>
              </a:rPr>
            </a:br>
            <a:r>
              <a:rPr lang="sk-SK" sz="3200" dirty="0">
                <a:latin typeface="Comic Sans MS" panose="030F0702030302020204" pitchFamily="66" charset="0"/>
              </a:rPr>
              <a:t>Medovníková chalúpka – Tajomstvo pochvaly</a:t>
            </a:r>
            <a:br>
              <a:rPr lang="sk-SK" sz="3200" dirty="0">
                <a:latin typeface="Comic Sans MS" panose="030F0702030302020204" pitchFamily="66" charset="0"/>
              </a:rPr>
            </a:br>
            <a:r>
              <a:rPr lang="sk-SK" sz="3200" dirty="0">
                <a:latin typeface="Comic Sans MS" panose="030F0702030302020204" pitchFamily="66" charset="0"/>
              </a:rPr>
              <a:t>Popoluška – Tajomstvo čarovných prštekov</a:t>
            </a:r>
            <a:br>
              <a:rPr lang="sk-SK" sz="3200" dirty="0">
                <a:latin typeface="Comic Sans MS" panose="030F0702030302020204" pitchFamily="66" charset="0"/>
              </a:rPr>
            </a:br>
            <a:r>
              <a:rPr lang="sk-SK" sz="3200" dirty="0">
                <a:latin typeface="Comic Sans MS" panose="030F0702030302020204" pitchFamily="66" charset="0"/>
              </a:rPr>
              <a:t>Darované hračky – Tajomstvo rovnováhy</a:t>
            </a:r>
            <a:br>
              <a:rPr lang="sk-SK" sz="3000" b="1" dirty="0">
                <a:latin typeface="Comic Sans MS" panose="030F0702030302020204" pitchFamily="66" charset="0"/>
              </a:rPr>
            </a:br>
            <a:br>
              <a:rPr lang="sk-SK" sz="3000" b="1" dirty="0">
                <a:latin typeface="Comic Sans MS" panose="030F0702030302020204" pitchFamily="66" charset="0"/>
              </a:rPr>
            </a:br>
            <a:endParaRPr lang="sk-SK" sz="3000" b="1" dirty="0">
              <a:latin typeface="Comic Sans MS" panose="030F0702030302020204" pitchFamily="66" charset="0"/>
            </a:endParaRPr>
          </a:p>
        </p:txBody>
      </p:sp>
    </p:spTree>
    <p:extLst>
      <p:ext uri="{BB962C8B-B14F-4D97-AF65-F5344CB8AC3E}">
        <p14:creationId xmlns:p14="http://schemas.microsoft.com/office/powerpoint/2010/main" val="11677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56E31D6B-9338-465D-AEE8-A3CC1B78A026}"/>
              </a:ext>
            </a:extLst>
          </p:cNvPr>
          <p:cNvSpPr/>
          <p:nvPr/>
        </p:nvSpPr>
        <p:spPr>
          <a:xfrm>
            <a:off x="815130" y="1094552"/>
            <a:ext cx="10561740" cy="3477875"/>
          </a:xfrm>
          <a:prstGeom prst="rect">
            <a:avLst/>
          </a:prstGeom>
        </p:spPr>
        <p:txBody>
          <a:bodyPr wrap="square">
            <a:spAutoFit/>
          </a:bodyPr>
          <a:lstStyle/>
          <a:p>
            <a:pPr algn="ctr"/>
            <a:r>
              <a:rPr lang="sk-SK" sz="3200" dirty="0">
                <a:latin typeface="Comic Sans MS" panose="030F0702030302020204" pitchFamily="66" charset="0"/>
              </a:rPr>
              <a:t>Príbehy neriešia to, čo sa stane, keď…, ale prečo sa tak stane. </a:t>
            </a:r>
            <a:br>
              <a:rPr lang="sk-SK" sz="2800" dirty="0">
                <a:latin typeface="Comic Sans MS" panose="030F0702030302020204" pitchFamily="66" charset="0"/>
              </a:rPr>
            </a:br>
            <a:endParaRPr lang="sk-SK" sz="2800" dirty="0">
              <a:latin typeface="Comic Sans MS" panose="030F0702030302020204" pitchFamily="66" charset="0"/>
            </a:endParaRPr>
          </a:p>
          <a:p>
            <a:r>
              <a:rPr lang="sk-SK" sz="3200" dirty="0">
                <a:latin typeface="Comic Sans MS" panose="030F0702030302020204" pitchFamily="66" charset="0"/>
              </a:rPr>
              <a:t>Prečo rozprávková bytosť koná tak, ako práve koná? </a:t>
            </a:r>
            <a:br>
              <a:rPr lang="sk-SK" sz="3200" dirty="0">
                <a:latin typeface="Comic Sans MS" panose="030F0702030302020204" pitchFamily="66" charset="0"/>
              </a:rPr>
            </a:br>
            <a:endParaRPr lang="sk-SK" sz="3200" dirty="0">
              <a:latin typeface="Comic Sans MS" panose="030F0702030302020204" pitchFamily="66" charset="0"/>
            </a:endParaRPr>
          </a:p>
          <a:p>
            <a:r>
              <a:rPr lang="sk-SK" sz="3200" dirty="0">
                <a:latin typeface="Comic Sans MS" panose="030F0702030302020204" pitchFamily="66" charset="0"/>
              </a:rPr>
              <a:t>Prečo bol vlk zlý?				    	(bol hladný)</a:t>
            </a:r>
            <a:br>
              <a:rPr lang="sk-SK" sz="3200" dirty="0">
                <a:latin typeface="Comic Sans MS" panose="030F0702030302020204" pitchFamily="66" charset="0"/>
              </a:rPr>
            </a:br>
            <a:r>
              <a:rPr lang="sk-SK" sz="3200" dirty="0">
                <a:latin typeface="Comic Sans MS" panose="030F0702030302020204" pitchFamily="66" charset="0"/>
              </a:rPr>
              <a:t>Prečo bola Ježibaba zlá?        	(bola osamelá)</a:t>
            </a:r>
          </a:p>
        </p:txBody>
      </p:sp>
    </p:spTree>
    <p:extLst>
      <p:ext uri="{BB962C8B-B14F-4D97-AF65-F5344CB8AC3E}">
        <p14:creationId xmlns:p14="http://schemas.microsoft.com/office/powerpoint/2010/main" val="1753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a:extLst>
              <a:ext uri="{FF2B5EF4-FFF2-40B4-BE49-F238E27FC236}">
                <a16:creationId xmlns:a16="http://schemas.microsoft.com/office/drawing/2014/main" id="{4AD331A9-4D1E-48F1-BEF3-8CCE09D6EA37}"/>
              </a:ext>
            </a:extLst>
          </p:cNvPr>
          <p:cNvSpPr/>
          <p:nvPr/>
        </p:nvSpPr>
        <p:spPr>
          <a:xfrm>
            <a:off x="1521203" y="970432"/>
            <a:ext cx="9149593" cy="4031873"/>
          </a:xfrm>
          <a:prstGeom prst="rect">
            <a:avLst/>
          </a:prstGeom>
        </p:spPr>
        <p:txBody>
          <a:bodyPr wrap="square">
            <a:spAutoFit/>
          </a:bodyPr>
          <a:lstStyle/>
          <a:p>
            <a:r>
              <a:rPr lang="sk-SK" sz="3200" dirty="0">
                <a:latin typeface="Comic Sans MS" panose="030F0702030302020204" pitchFamily="66" charset="0"/>
              </a:rPr>
              <a:t>A v čom sú tieto rozprávky skutočne výnimočné?</a:t>
            </a:r>
            <a:br>
              <a:rPr lang="sk-SK" sz="3200" dirty="0">
                <a:latin typeface="Comic Sans MS" panose="030F0702030302020204" pitchFamily="66" charset="0"/>
              </a:rPr>
            </a:br>
            <a:br>
              <a:rPr lang="sk-SK" sz="3200" dirty="0">
                <a:latin typeface="Comic Sans MS" panose="030F0702030302020204" pitchFamily="66" charset="0"/>
              </a:rPr>
            </a:br>
            <a:r>
              <a:rPr lang="sk-SK" sz="3200" dirty="0">
                <a:latin typeface="Comic Sans MS" panose="030F0702030302020204" pitchFamily="66" charset="0"/>
              </a:rPr>
              <a:t>1) Majú pozitívny obsah</a:t>
            </a:r>
            <a:br>
              <a:rPr lang="sk-SK" sz="3200" dirty="0">
                <a:latin typeface="Comic Sans MS" panose="030F0702030302020204" pitchFamily="66" charset="0"/>
              </a:rPr>
            </a:br>
            <a:r>
              <a:rPr lang="sk-SK" sz="3200" dirty="0">
                <a:latin typeface="Comic Sans MS" panose="030F0702030302020204" pitchFamily="66" charset="0"/>
              </a:rPr>
              <a:t>2) Riešia problémy</a:t>
            </a:r>
            <a:br>
              <a:rPr lang="sk-SK" sz="3200" dirty="0">
                <a:latin typeface="Comic Sans MS" panose="030F0702030302020204" pitchFamily="66" charset="0"/>
              </a:rPr>
            </a:br>
            <a:r>
              <a:rPr lang="sk-SK" sz="3200" dirty="0">
                <a:latin typeface="Comic Sans MS" panose="030F0702030302020204" pitchFamily="66" charset="0"/>
              </a:rPr>
              <a:t>3) Rozvíjajú detskú fantáziu a tvorivosť</a:t>
            </a:r>
            <a:br>
              <a:rPr lang="sk-SK" sz="3200" dirty="0">
                <a:latin typeface="Comic Sans MS" panose="030F0702030302020204" pitchFamily="66" charset="0"/>
              </a:rPr>
            </a:br>
            <a:r>
              <a:rPr lang="pl-PL" sz="3200" dirty="0">
                <a:latin typeface="Comic Sans MS" panose="030F0702030302020204" pitchFamily="66" charset="0"/>
              </a:rPr>
              <a:t>4) Využívajú techniky z NLP</a:t>
            </a:r>
            <a:br>
              <a:rPr lang="pl-PL" sz="3200" dirty="0">
                <a:latin typeface="Comic Sans MS" panose="030F0702030302020204" pitchFamily="66" charset="0"/>
              </a:rPr>
            </a:br>
            <a:r>
              <a:rPr lang="sk-SK" sz="3200" dirty="0">
                <a:latin typeface="Comic Sans MS" panose="030F0702030302020204" pitchFamily="66" charset="0"/>
              </a:rPr>
              <a:t>5) Učia sociálnemu cíteniu</a:t>
            </a:r>
          </a:p>
        </p:txBody>
      </p:sp>
    </p:spTree>
    <p:extLst>
      <p:ext uri="{BB962C8B-B14F-4D97-AF65-F5344CB8AC3E}">
        <p14:creationId xmlns:p14="http://schemas.microsoft.com/office/powerpoint/2010/main" val="280782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5A4BB-7AFF-47EB-A3E8-CFD1A1B689DE}"/>
              </a:ext>
            </a:extLst>
          </p:cNvPr>
          <p:cNvSpPr>
            <a:spLocks noGrp="1"/>
          </p:cNvSpPr>
          <p:nvPr>
            <p:ph type="title"/>
          </p:nvPr>
        </p:nvSpPr>
        <p:spPr>
          <a:xfrm>
            <a:off x="1295400" y="629174"/>
            <a:ext cx="9601196" cy="1812022"/>
          </a:xfrm>
        </p:spPr>
        <p:txBody>
          <a:bodyPr>
            <a:noAutofit/>
          </a:bodyPr>
          <a:lstStyle/>
          <a:p>
            <a:r>
              <a:rPr lang="sk-SK" sz="3200" dirty="0">
                <a:latin typeface="Comic Sans MS" panose="030F0702030302020204" pitchFamily="66" charset="0"/>
              </a:rPr>
              <a:t>V každej rozprávke je úžasné pozitívne tajomstvo, ktoré sme si s deťmi </a:t>
            </a:r>
            <a:br>
              <a:rPr lang="sk-SK" sz="3200" dirty="0">
                <a:latin typeface="Comic Sans MS" panose="030F0702030302020204" pitchFamily="66" charset="0"/>
              </a:rPr>
            </a:br>
            <a:r>
              <a:rPr lang="sk-SK" sz="3200" dirty="0">
                <a:latin typeface="Comic Sans MS" panose="030F0702030302020204" pitchFamily="66" charset="0"/>
              </a:rPr>
              <a:t>po prečítaní rozprávok povedali a vysvetlili.</a:t>
            </a:r>
          </a:p>
        </p:txBody>
      </p:sp>
      <p:pic>
        <p:nvPicPr>
          <p:cNvPr id="8" name="Obrázok 7">
            <a:extLst>
              <a:ext uri="{FF2B5EF4-FFF2-40B4-BE49-F238E27FC236}">
                <a16:creationId xmlns:a16="http://schemas.microsoft.com/office/drawing/2014/main" id="{2F119517-8D41-4F27-9235-26169B2B7C71}"/>
              </a:ext>
            </a:extLst>
          </p:cNvPr>
          <p:cNvPicPr>
            <a:picLocks noChangeAspect="1"/>
          </p:cNvPicPr>
          <p:nvPr/>
        </p:nvPicPr>
        <p:blipFill rotWithShape="1">
          <a:blip r:embed="rId2"/>
          <a:srcRect l="1487" t="9925" r="1487" b="9290"/>
          <a:stretch/>
        </p:blipFill>
        <p:spPr>
          <a:xfrm>
            <a:off x="1295400" y="2816978"/>
            <a:ext cx="9601197" cy="2756887"/>
          </a:xfrm>
          <a:prstGeom prst="rect">
            <a:avLst/>
          </a:prstGeom>
        </p:spPr>
      </p:pic>
    </p:spTree>
    <p:extLst>
      <p:ext uri="{BB962C8B-B14F-4D97-AF65-F5344CB8AC3E}">
        <p14:creationId xmlns:p14="http://schemas.microsoft.com/office/powerpoint/2010/main" val="209305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0DCF2D-4F91-4A99-95DB-D22CB385ED61}"/>
              </a:ext>
            </a:extLst>
          </p:cNvPr>
          <p:cNvSpPr txBox="1">
            <a:spLocks/>
          </p:cNvSpPr>
          <p:nvPr/>
        </p:nvSpPr>
        <p:spPr>
          <a:xfrm>
            <a:off x="1068549" y="973743"/>
            <a:ext cx="10054902" cy="3464033"/>
          </a:xfrm>
          <a:prstGeom prst="rect">
            <a:avLst/>
          </a:prstGeom>
        </p:spPr>
        <p:txBody>
          <a:bodyP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3200" b="1" dirty="0">
                <a:latin typeface="Comic Sans MS" panose="030F0702030302020204" pitchFamily="66" charset="0"/>
              </a:rPr>
              <a:t>Tajomstvo jasného želania </a:t>
            </a:r>
          </a:p>
          <a:p>
            <a:br>
              <a:rPr lang="sk-SK" sz="3200" dirty="0">
                <a:latin typeface="Comic Sans MS" panose="030F0702030302020204" pitchFamily="66" charset="0"/>
              </a:rPr>
            </a:br>
            <a:r>
              <a:rPr lang="sk-SK" sz="3200" dirty="0">
                <a:latin typeface="Comic Sans MS" panose="030F0702030302020204" pitchFamily="66" charset="0"/>
              </a:rPr>
              <a:t>Srnka a ježko Červenú čiapočku naučili, že ľahšie sa hľadá, keď presne vie, čo hľadá. A keď už vie čo hľadať, stačí si to predstaviť, ako to má vyzerať, akú má mať farbu, vôňu a chuť...</a:t>
            </a:r>
          </a:p>
        </p:txBody>
      </p:sp>
    </p:spTree>
    <p:extLst>
      <p:ext uri="{BB962C8B-B14F-4D97-AF65-F5344CB8AC3E}">
        <p14:creationId xmlns:p14="http://schemas.microsoft.com/office/powerpoint/2010/main" val="224634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írodný">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Wisp</Template>
  <TotalTime>1051</TotalTime>
  <Words>708</Words>
  <Application>Microsoft Office PowerPoint</Application>
  <PresentationFormat>Širokouhlá</PresentationFormat>
  <Paragraphs>38</Paragraphs>
  <Slides>20</Slides>
  <Notes>0</Notes>
  <HiddenSlides>0</HiddenSlides>
  <MMClips>1</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20</vt:i4>
      </vt:variant>
    </vt:vector>
  </HeadingPairs>
  <TitlesOfParts>
    <vt:vector size="24" baseType="lpstr">
      <vt:lpstr>Arial</vt:lpstr>
      <vt:lpstr>Comic Sans MS</vt:lpstr>
      <vt:lpstr>Garamond</vt:lpstr>
      <vt:lpstr>Prírodný</vt:lpstr>
      <vt:lpstr>Rozvoj čitateľskej gramotnosti</vt:lpstr>
      <vt:lpstr>POZITÍVNE ROZPRÁVKY Michaela Pribilincová  Tajomstvá šťastných detí „Robíme detský svet krajším." </vt:lpstr>
      <vt:lpstr>Prezentácia programu PowerPoint</vt:lpstr>
      <vt:lpstr>Prezentácia programu PowerPoint</vt:lpstr>
      <vt:lpstr>Knižka obsahuje rozprávky, ktoré sú známe,  ale prešli úpravami a v každej sa ukrýva  jedno tajomstvo.  O Červenej čiapočke – Tajomstvo jasného želania Vyberám si zdravie – Tajomstvo liečivých myšlienok Medovníková chalúpka – Tajomstvo pochvaly Popoluška – Tajomstvo čarovných prštekov Darované hračky – Tajomstvo rovnováhy  </vt:lpstr>
      <vt:lpstr>Prezentácia programu PowerPoint</vt:lpstr>
      <vt:lpstr>Prezentácia programu PowerPoint</vt:lpstr>
      <vt:lpstr>V každej rozprávke je úžasné pozitívne tajomstvo, ktoré sme si s deťmi  po prečítaní rozprávok povedali a vysvetlili.</vt:lpstr>
      <vt:lpstr>Prezentácia programu PowerPoint</vt:lpstr>
      <vt:lpstr>Prezentácia programu PowerPoint</vt:lpstr>
      <vt:lpstr>Prezentácia programu PowerPoint</vt:lpstr>
      <vt:lpstr>Prezentácia programu PowerPoint</vt:lpstr>
      <vt:lpstr>Prezentácia programu PowerPoint</vt:lpstr>
      <vt:lpstr>Podrobnejšie sme si porovnali klasickú rozprávku o Červenej čiapočke s pozitívnou. Spolu s deťmi sme si vystrihli, vymaľovali a poskladali  na papier dej rozprávok. Porovnali sme si,  v čom sú rozprávky odlišné.</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Čitateľská gramotnosť</dc:title>
  <dc:creator>Janci</dc:creator>
  <cp:lastModifiedBy>Janci</cp:lastModifiedBy>
  <cp:revision>60</cp:revision>
  <dcterms:created xsi:type="dcterms:W3CDTF">2021-03-11T20:53:19Z</dcterms:created>
  <dcterms:modified xsi:type="dcterms:W3CDTF">2021-03-21T22:06:26Z</dcterms:modified>
</cp:coreProperties>
</file>