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0" r:id="rId5"/>
    <p:sldId id="264"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ci" initials="J" lastIdx="1" clrIdx="0">
    <p:extLst>
      <p:ext uri="{19B8F6BF-5375-455C-9EA6-DF929625EA0E}">
        <p15:presenceInfo xmlns:p15="http://schemas.microsoft.com/office/powerpoint/2012/main" userId="Janc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96"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84C08B1D-957E-45BA-9DC7-75CDD03AAB2B}" type="datetimeFigureOut">
              <a:rPr lang="sk-SK" smtClean="0"/>
              <a:t>12. 4. 2021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220026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4C08B1D-957E-45BA-9DC7-75CDD03AAB2B}" type="datetimeFigureOut">
              <a:rPr lang="sk-SK" smtClean="0"/>
              <a:t>12. 4. 2021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410826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4C08B1D-957E-45BA-9DC7-75CDD03AAB2B}" type="datetimeFigureOut">
              <a:rPr lang="sk-SK" smtClean="0"/>
              <a:t>12. 4. 2021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421774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4C08B1D-957E-45BA-9DC7-75CDD03AAB2B}" type="datetimeFigureOut">
              <a:rPr lang="sk-SK" smtClean="0"/>
              <a:t>12. 4. 2021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91260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84C08B1D-957E-45BA-9DC7-75CDD03AAB2B}" type="datetimeFigureOut">
              <a:rPr lang="sk-SK" smtClean="0"/>
              <a:t>12. 4. 2021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46247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84C08B1D-957E-45BA-9DC7-75CDD03AAB2B}" type="datetimeFigureOut">
              <a:rPr lang="sk-SK" smtClean="0"/>
              <a:t>12. 4. 2021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210285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84C08B1D-957E-45BA-9DC7-75CDD03AAB2B}" type="datetimeFigureOut">
              <a:rPr lang="sk-SK" smtClean="0"/>
              <a:t>12. 4. 2021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389739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84C08B1D-957E-45BA-9DC7-75CDD03AAB2B}" type="datetimeFigureOut">
              <a:rPr lang="sk-SK" smtClean="0"/>
              <a:t>12. 4. 2021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326190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08B1D-957E-45BA-9DC7-75CDD03AAB2B}" type="datetimeFigureOut">
              <a:rPr lang="sk-SK" smtClean="0"/>
              <a:t>12. 4. 2021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115050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4C08B1D-957E-45BA-9DC7-75CDD03AAB2B}" type="datetimeFigureOut">
              <a:rPr lang="sk-SK" smtClean="0"/>
              <a:t>12. 4. 2021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333433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4C08B1D-957E-45BA-9DC7-75CDD03AAB2B}" type="datetimeFigureOut">
              <a:rPr lang="sk-SK" smtClean="0"/>
              <a:t>12. 4. 2021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28A5BD7-953E-4C1A-9DE9-CD26CE47B9F2}" type="slidenum">
              <a:rPr lang="sk-SK" smtClean="0"/>
              <a:t>‹#›</a:t>
            </a:fld>
            <a:endParaRPr lang="sk-SK"/>
          </a:p>
        </p:txBody>
      </p:sp>
    </p:spTree>
    <p:extLst>
      <p:ext uri="{BB962C8B-B14F-4D97-AF65-F5344CB8AC3E}">
        <p14:creationId xmlns:p14="http://schemas.microsoft.com/office/powerpoint/2010/main" val="35013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08B1D-957E-45BA-9DC7-75CDD03AAB2B}" type="datetimeFigureOut">
              <a:rPr lang="sk-SK" smtClean="0"/>
              <a:t>12. 4. 2021</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A5BD7-953E-4C1A-9DE9-CD26CE47B9F2}" type="slidenum">
              <a:rPr lang="sk-SK" smtClean="0"/>
              <a:t>‹#›</a:t>
            </a:fld>
            <a:endParaRPr lang="sk-SK"/>
          </a:p>
        </p:txBody>
      </p:sp>
    </p:spTree>
    <p:extLst>
      <p:ext uri="{BB962C8B-B14F-4D97-AF65-F5344CB8AC3E}">
        <p14:creationId xmlns:p14="http://schemas.microsoft.com/office/powerpoint/2010/main" val="27504106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30764A-CC46-459A-A284-34BA6051A7F1}"/>
              </a:ext>
            </a:extLst>
          </p:cNvPr>
          <p:cNvSpPr>
            <a:spLocks noGrp="1"/>
          </p:cNvSpPr>
          <p:nvPr>
            <p:ph type="ctrTitle"/>
          </p:nvPr>
        </p:nvSpPr>
        <p:spPr>
          <a:xfrm>
            <a:off x="1524000" y="1122363"/>
            <a:ext cx="9144000" cy="1099727"/>
          </a:xfrm>
        </p:spPr>
        <p:txBody>
          <a:bodyPr>
            <a:normAutofit/>
          </a:bodyPr>
          <a:lstStyle/>
          <a:p>
            <a:r>
              <a:rPr lang="sk-SK" sz="6600" dirty="0">
                <a:latin typeface="Arabic Typesetting" panose="03020402040406030203" pitchFamily="66" charset="-78"/>
                <a:cs typeface="Arabic Typesetting" panose="03020402040406030203" pitchFamily="66" charset="-78"/>
              </a:rPr>
              <a:t>JA A PÁNKO HNEV</a:t>
            </a:r>
          </a:p>
        </p:txBody>
      </p:sp>
      <p:sp>
        <p:nvSpPr>
          <p:cNvPr id="3" name="Podnadpis 2">
            <a:extLst>
              <a:ext uri="{FF2B5EF4-FFF2-40B4-BE49-F238E27FC236}">
                <a16:creationId xmlns:a16="http://schemas.microsoft.com/office/drawing/2014/main" id="{E94A9F51-6D5D-468A-98A8-903F23BB8249}"/>
              </a:ext>
            </a:extLst>
          </p:cNvPr>
          <p:cNvSpPr>
            <a:spLocks noGrp="1"/>
          </p:cNvSpPr>
          <p:nvPr>
            <p:ph type="subTitle" idx="1"/>
          </p:nvPr>
        </p:nvSpPr>
        <p:spPr>
          <a:xfrm>
            <a:off x="1524000" y="2222090"/>
            <a:ext cx="9144000" cy="639097"/>
          </a:xfrm>
        </p:spPr>
        <p:txBody>
          <a:bodyPr>
            <a:normAutofit fontScale="92500" lnSpcReduction="10000"/>
          </a:bodyPr>
          <a:lstStyle/>
          <a:p>
            <a:r>
              <a:rPr lang="sk-SK" sz="4400" dirty="0" err="1">
                <a:latin typeface="Arabic Typesetting" panose="03020402040406030203" pitchFamily="66" charset="-78"/>
                <a:cs typeface="Arabic Typesetting" panose="03020402040406030203" pitchFamily="66" charset="-78"/>
              </a:rPr>
              <a:t>Iryna</a:t>
            </a:r>
            <a:r>
              <a:rPr lang="sk-SK" sz="4400" dirty="0">
                <a:latin typeface="Arabic Typesetting" panose="03020402040406030203" pitchFamily="66" charset="-78"/>
                <a:cs typeface="Arabic Typesetting" panose="03020402040406030203" pitchFamily="66" charset="-78"/>
              </a:rPr>
              <a:t> </a:t>
            </a:r>
            <a:r>
              <a:rPr lang="sk-SK" sz="4400" dirty="0" err="1">
                <a:latin typeface="Arabic Typesetting" panose="03020402040406030203" pitchFamily="66" charset="-78"/>
                <a:cs typeface="Arabic Typesetting" panose="03020402040406030203" pitchFamily="66" charset="-78"/>
              </a:rPr>
              <a:t>Zelyk</a:t>
            </a:r>
            <a:endParaRPr lang="sk-SK" sz="4400" dirty="0">
              <a:latin typeface="Arabic Typesetting" panose="03020402040406030203" pitchFamily="66" charset="-78"/>
              <a:cs typeface="Arabic Typesetting" panose="03020402040406030203" pitchFamily="66" charset="-78"/>
            </a:endParaRPr>
          </a:p>
        </p:txBody>
      </p:sp>
      <p:pic>
        <p:nvPicPr>
          <p:cNvPr id="1026" name="Picture 2">
            <a:extLst>
              <a:ext uri="{FF2B5EF4-FFF2-40B4-BE49-F238E27FC236}">
                <a16:creationId xmlns:a16="http://schemas.microsoft.com/office/drawing/2014/main" id="{DDFD6033-7773-41CE-8132-6AA759DAEC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31" t="29535" r="34946" b="29175"/>
          <a:stretch/>
        </p:blipFill>
        <p:spPr bwMode="auto">
          <a:xfrm>
            <a:off x="3923071" y="3224980"/>
            <a:ext cx="4503174" cy="283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3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86401AC2-5DDB-428E-BFE3-10CAA3026999}"/>
              </a:ext>
            </a:extLst>
          </p:cNvPr>
          <p:cNvPicPr>
            <a:picLocks noChangeAspect="1"/>
          </p:cNvPicPr>
          <p:nvPr/>
        </p:nvPicPr>
        <p:blipFill rotWithShape="1">
          <a:blip r:embed="rId2"/>
          <a:srcRect l="30069" t="27523" r="30298" b="34068"/>
          <a:stretch/>
        </p:blipFill>
        <p:spPr>
          <a:xfrm>
            <a:off x="1140903" y="872455"/>
            <a:ext cx="10301680" cy="5083728"/>
          </a:xfrm>
          <a:prstGeom prst="rect">
            <a:avLst/>
          </a:prstGeom>
        </p:spPr>
      </p:pic>
    </p:spTree>
    <p:extLst>
      <p:ext uri="{BB962C8B-B14F-4D97-AF65-F5344CB8AC3E}">
        <p14:creationId xmlns:p14="http://schemas.microsoft.com/office/powerpoint/2010/main" val="228753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35D16-D05E-441D-A388-8DE5CBE5D8C8}"/>
              </a:ext>
            </a:extLst>
          </p:cNvPr>
          <p:cNvSpPr>
            <a:spLocks noGrp="1"/>
          </p:cNvSpPr>
          <p:nvPr>
            <p:ph type="title"/>
          </p:nvPr>
        </p:nvSpPr>
        <p:spPr>
          <a:xfrm>
            <a:off x="838200" y="365125"/>
            <a:ext cx="10515600" cy="6926012"/>
          </a:xfrm>
        </p:spPr>
        <p:txBody>
          <a:bodyPr>
            <a:normAutofit/>
          </a:bodyPr>
          <a:lstStyle/>
          <a:p>
            <a:r>
              <a:rPr lang="sk-SK" sz="3600" b="1" dirty="0">
                <a:solidFill>
                  <a:schemeClr val="bg1"/>
                </a:solidFill>
              </a:rPr>
              <a:t>Hlavnou postavou je líštička Umu, ktorá nám prezradí niečo zo svojho jedinečného života.</a:t>
            </a:r>
            <a:br>
              <a:rPr lang="sk-SK" sz="3600" b="1" dirty="0">
                <a:solidFill>
                  <a:schemeClr val="bg1"/>
                </a:solidFill>
              </a:rPr>
            </a:br>
            <a:r>
              <a:rPr lang="sk-SK" sz="3600" b="1" dirty="0">
                <a:solidFill>
                  <a:schemeClr val="bg1"/>
                </a:solidFill>
              </a:rPr>
              <a:t>Umu dokáže cítiť, ľúbiť, radovať sa aj smútiť, smiať sa, ba i plakať. A často sa aj hnevá. Jednoducho sa zlostí, keď musí napríklad vyhovieť rodičom alebo ustúpiť priateľom. Alebo keď sa jej nepodarí postaviť vežu zo šišiek. Niekedy sa ofučí aj kvôli tomu, že je čas ísť jesť alebo sa učiť v líščej škole. Skrátka, hnevá sa, ak sa veci okolo nedejú podľa jej predstáv.</a:t>
            </a:r>
            <a:r>
              <a:rPr lang="sk-SK" sz="3600" b="1" dirty="0">
                <a:solidFill>
                  <a:srgbClr val="666666"/>
                </a:solidFill>
                <a:ea typeface="Calibri" panose="020F0502020204030204" pitchFamily="34" charset="0"/>
                <a:cs typeface="Arial" panose="020B0604020202020204" pitchFamily="34" charset="0"/>
              </a:rPr>
              <a:t> </a:t>
            </a:r>
            <a:br>
              <a:rPr lang="sk-SK" sz="3600" b="1" dirty="0">
                <a:ea typeface="Calibri" panose="020F0502020204030204" pitchFamily="34" charset="0"/>
                <a:cs typeface="Arial" panose="020B0604020202020204" pitchFamily="34" charset="0"/>
              </a:rPr>
            </a:br>
            <a:endParaRPr lang="sk-SK" sz="3600" b="1" dirty="0">
              <a:solidFill>
                <a:schemeClr val="bg1"/>
              </a:solidFill>
            </a:endParaRPr>
          </a:p>
        </p:txBody>
      </p:sp>
    </p:spTree>
    <p:extLst>
      <p:ext uri="{BB962C8B-B14F-4D97-AF65-F5344CB8AC3E}">
        <p14:creationId xmlns:p14="http://schemas.microsoft.com/office/powerpoint/2010/main" val="385886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2D1A8-CC66-4A93-A4DB-FA832769005F}"/>
              </a:ext>
            </a:extLst>
          </p:cNvPr>
          <p:cNvSpPr>
            <a:spLocks noGrp="1"/>
          </p:cNvSpPr>
          <p:nvPr>
            <p:ph type="title"/>
          </p:nvPr>
        </p:nvSpPr>
        <p:spPr>
          <a:xfrm>
            <a:off x="838200" y="365125"/>
            <a:ext cx="10515600" cy="6336464"/>
          </a:xfrm>
        </p:spPr>
        <p:txBody>
          <a:bodyPr>
            <a:noAutofit/>
          </a:bodyPr>
          <a:lstStyle/>
          <a:p>
            <a:r>
              <a:rPr lang="sk-SK" sz="3600" b="1" dirty="0">
                <a:solidFill>
                  <a:schemeClr val="bg1"/>
                </a:solidFill>
              </a:rPr>
              <a:t>Najprv knižku prečítali deti (4.r) a potom som im ju prečítala ešte raz ja. </a:t>
            </a:r>
            <a:br>
              <a:rPr lang="sk-SK" sz="3600" b="1" dirty="0">
                <a:solidFill>
                  <a:schemeClr val="bg1"/>
                </a:solidFill>
              </a:rPr>
            </a:br>
            <a:r>
              <a:rPr lang="sk-SK" sz="3600" b="1" dirty="0">
                <a:solidFill>
                  <a:schemeClr val="bg1"/>
                </a:solidFill>
              </a:rPr>
              <a:t>Každý žiak mi príbeh prerozprával vlastnými slovami.</a:t>
            </a:r>
            <a:br>
              <a:rPr lang="sk-SK" sz="3600" b="1" dirty="0">
                <a:solidFill>
                  <a:schemeClr val="bg1"/>
                </a:solidFill>
              </a:rPr>
            </a:br>
            <a:r>
              <a:rPr lang="sk-SK" sz="3600" b="1" dirty="0">
                <a:solidFill>
                  <a:schemeClr val="bg1"/>
                </a:solidFill>
              </a:rPr>
              <a:t>Povedal, čo sa mu v príbehu páčilo a čo nie.</a:t>
            </a:r>
            <a:br>
              <a:rPr lang="sk-SK" sz="3600" b="1" dirty="0">
                <a:solidFill>
                  <a:schemeClr val="bg1"/>
                </a:solidFill>
              </a:rPr>
            </a:br>
            <a:r>
              <a:rPr lang="sk-SK" sz="3600" b="1" dirty="0">
                <a:solidFill>
                  <a:schemeClr val="bg1"/>
                </a:solidFill>
              </a:rPr>
              <a:t>Rozprávali sme sa, prečo sa zvyknú hnevať </a:t>
            </a:r>
            <a:br>
              <a:rPr lang="sk-SK" sz="3600" b="1" dirty="0">
                <a:solidFill>
                  <a:schemeClr val="bg1"/>
                </a:solidFill>
              </a:rPr>
            </a:br>
            <a:r>
              <a:rPr lang="sk-SK" sz="3600" b="1" dirty="0">
                <a:solidFill>
                  <a:schemeClr val="bg1"/>
                </a:solidFill>
              </a:rPr>
              <a:t>(odpovede: keď sa mi niečo nedarí, keď sa mi nechce a musím niečo urobiť, keď mi niekto povie, čo sa mi nepáči, keď niekto neurobí to , čo  chcem, keď sa mi niekto posmieva..) .</a:t>
            </a:r>
            <a:br>
              <a:rPr lang="sk-SK" sz="3600" b="1" dirty="0">
                <a:solidFill>
                  <a:schemeClr val="bg1"/>
                </a:solidFill>
              </a:rPr>
            </a:br>
            <a:r>
              <a:rPr lang="sk-SK" sz="3600" b="1" dirty="0">
                <a:solidFill>
                  <a:schemeClr val="bg1"/>
                </a:solidFill>
              </a:rPr>
              <a:t>Čo robia keď ich niekto alebo niečo nahnevá (odpovede: kričím, plačem, zúrim, nadávam, hádžem veci, búcham, bijem sa...).</a:t>
            </a:r>
            <a:br>
              <a:rPr lang="sk-SK" sz="3600" b="1" dirty="0">
                <a:solidFill>
                  <a:schemeClr val="bg1"/>
                </a:solidFill>
              </a:rPr>
            </a:br>
            <a:r>
              <a:rPr lang="sk-SK" sz="3600" b="1" dirty="0">
                <a:solidFill>
                  <a:schemeClr val="bg1"/>
                </a:solidFill>
              </a:rPr>
              <a:t>Ako dlho sa hnevajú ( odpoveď : krátko :o)).</a:t>
            </a:r>
            <a:br>
              <a:rPr lang="sk-SK" sz="2800" b="1" dirty="0">
                <a:solidFill>
                  <a:schemeClr val="bg1"/>
                </a:solidFill>
              </a:rPr>
            </a:br>
            <a:endParaRPr lang="sk-SK" sz="2800" b="1" dirty="0">
              <a:solidFill>
                <a:schemeClr val="bg1"/>
              </a:solidFill>
            </a:endParaRPr>
          </a:p>
        </p:txBody>
      </p:sp>
    </p:spTree>
    <p:extLst>
      <p:ext uri="{BB962C8B-B14F-4D97-AF65-F5344CB8AC3E}">
        <p14:creationId xmlns:p14="http://schemas.microsoft.com/office/powerpoint/2010/main" val="177071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61000">
              <a:srgbClr val="92D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A0FDD3-EACC-44E2-AEE7-8BD560F31666}"/>
              </a:ext>
            </a:extLst>
          </p:cNvPr>
          <p:cNvSpPr>
            <a:spLocks noGrp="1"/>
          </p:cNvSpPr>
          <p:nvPr>
            <p:ph type="title"/>
          </p:nvPr>
        </p:nvSpPr>
        <p:spPr>
          <a:xfrm>
            <a:off x="838200" y="365125"/>
            <a:ext cx="10515600" cy="4531340"/>
          </a:xfrm>
        </p:spPr>
        <p:txBody>
          <a:bodyPr>
            <a:normAutofit/>
          </a:bodyPr>
          <a:lstStyle/>
          <a:p>
            <a:r>
              <a:rPr lang="sk-SK" sz="3600" b="1" dirty="0">
                <a:solidFill>
                  <a:schemeClr val="bg1"/>
                </a:solidFill>
              </a:rPr>
              <a:t>Aj my ľudia zažívame rôzne pocity. Aj sa veru hneváme. Hnev je totiž prirodzený ako každý iný pocit. Musíme ho však vedieť zvládnuť.</a:t>
            </a:r>
            <a:br>
              <a:rPr lang="sk-SK" sz="3600" b="1" dirty="0">
                <a:solidFill>
                  <a:schemeClr val="bg1"/>
                </a:solidFill>
              </a:rPr>
            </a:br>
            <a:r>
              <a:rPr lang="sk-SK" sz="3600" b="1" dirty="0">
                <a:solidFill>
                  <a:schemeClr val="bg1"/>
                </a:solidFill>
              </a:rPr>
              <a:t>Deti si mali  predstaviť a nakresliť, ako by mal vyzerať ten ich pánko Hnev alebo pani  Zlosť.</a:t>
            </a:r>
          </a:p>
        </p:txBody>
      </p:sp>
    </p:spTree>
    <p:extLst>
      <p:ext uri="{BB962C8B-B14F-4D97-AF65-F5344CB8AC3E}">
        <p14:creationId xmlns:p14="http://schemas.microsoft.com/office/powerpoint/2010/main" val="60209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FE81F270-F730-45E4-9F2F-D0E4D24A50DB}"/>
              </a:ext>
            </a:extLst>
          </p:cNvPr>
          <p:cNvPicPr>
            <a:picLocks noChangeAspect="1"/>
          </p:cNvPicPr>
          <p:nvPr/>
        </p:nvPicPr>
        <p:blipFill rotWithShape="1">
          <a:blip r:embed="rId2">
            <a:extLst>
              <a:ext uri="{28A0092B-C50C-407E-A947-70E740481C1C}">
                <a14:useLocalDpi xmlns:a14="http://schemas.microsoft.com/office/drawing/2010/main" val="0"/>
              </a:ext>
            </a:extLst>
          </a:blip>
          <a:srcRect t="24098" b="26728"/>
          <a:stretch/>
        </p:blipFill>
        <p:spPr>
          <a:xfrm>
            <a:off x="1524000" y="1652631"/>
            <a:ext cx="9144000" cy="3372376"/>
          </a:xfrm>
          <a:prstGeom prst="rect">
            <a:avLst/>
          </a:prstGeom>
        </p:spPr>
      </p:pic>
    </p:spTree>
    <p:extLst>
      <p:ext uri="{BB962C8B-B14F-4D97-AF65-F5344CB8AC3E}">
        <p14:creationId xmlns:p14="http://schemas.microsoft.com/office/powerpoint/2010/main" val="180830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Zástupný objekt pre obsah 7">
            <a:extLst>
              <a:ext uri="{FF2B5EF4-FFF2-40B4-BE49-F238E27FC236}">
                <a16:creationId xmlns:a16="http://schemas.microsoft.com/office/drawing/2014/main" id="{1894D8A6-75D7-4EBA-BDD7-482E453658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5004" y="1540144"/>
            <a:ext cx="3261745" cy="4432817"/>
          </a:xfrm>
        </p:spPr>
      </p:pic>
      <p:pic>
        <p:nvPicPr>
          <p:cNvPr id="10" name="Zástupný objekt pre obsah 9">
            <a:extLst>
              <a:ext uri="{FF2B5EF4-FFF2-40B4-BE49-F238E27FC236}">
                <a16:creationId xmlns:a16="http://schemas.microsoft.com/office/drawing/2014/main" id="{7B68D0B4-EF75-4C3B-A9A0-23940260340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2127" y="1825625"/>
            <a:ext cx="3261745" cy="4351338"/>
          </a:xfrm>
        </p:spPr>
      </p:pic>
      <p:pic>
        <p:nvPicPr>
          <p:cNvPr id="12" name="Obrázok 11">
            <a:extLst>
              <a:ext uri="{FF2B5EF4-FFF2-40B4-BE49-F238E27FC236}">
                <a16:creationId xmlns:a16="http://schemas.microsoft.com/office/drawing/2014/main" id="{DE785B09-5E05-4C9C-9A82-7F1255381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212" y="80162"/>
            <a:ext cx="2423544" cy="3231392"/>
          </a:xfrm>
          <a:prstGeom prst="rect">
            <a:avLst/>
          </a:prstGeom>
        </p:spPr>
      </p:pic>
      <p:pic>
        <p:nvPicPr>
          <p:cNvPr id="14" name="Obrázok 13">
            <a:extLst>
              <a:ext uri="{FF2B5EF4-FFF2-40B4-BE49-F238E27FC236}">
                <a16:creationId xmlns:a16="http://schemas.microsoft.com/office/drawing/2014/main" id="{4DCE9FC0-0462-4A3E-BFC5-910669A820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5379" y="234892"/>
            <a:ext cx="4071098" cy="5802314"/>
          </a:xfrm>
          <a:prstGeom prst="rect">
            <a:avLst/>
          </a:prstGeom>
        </p:spPr>
      </p:pic>
    </p:spTree>
    <p:extLst>
      <p:ext uri="{BB962C8B-B14F-4D97-AF65-F5344CB8AC3E}">
        <p14:creationId xmlns:p14="http://schemas.microsoft.com/office/powerpoint/2010/main" val="75027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36E797EA-6B70-4C16-B42A-97626B4A0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846" y="645952"/>
            <a:ext cx="5771626" cy="5570289"/>
          </a:xfrm>
          <a:prstGeom prst="rect">
            <a:avLst/>
          </a:prstGeom>
        </p:spPr>
      </p:pic>
      <p:sp>
        <p:nvSpPr>
          <p:cNvPr id="10" name="Obdĺžnik 9">
            <a:extLst>
              <a:ext uri="{FF2B5EF4-FFF2-40B4-BE49-F238E27FC236}">
                <a16:creationId xmlns:a16="http://schemas.microsoft.com/office/drawing/2014/main" id="{FEF7E69F-DE04-42EC-A544-EBA69CA35744}"/>
              </a:ext>
            </a:extLst>
          </p:cNvPr>
          <p:cNvSpPr/>
          <p:nvPr/>
        </p:nvSpPr>
        <p:spPr>
          <a:xfrm>
            <a:off x="0" y="1006679"/>
            <a:ext cx="5603846" cy="2554545"/>
          </a:xfrm>
          <a:prstGeom prst="rect">
            <a:avLst/>
          </a:prstGeom>
        </p:spPr>
        <p:txBody>
          <a:bodyPr wrap="square">
            <a:spAutoFit/>
          </a:bodyPr>
          <a:lstStyle/>
          <a:p>
            <a:pPr algn="ctr"/>
            <a:r>
              <a:rPr lang="sk-SK" sz="4000" b="1" dirty="0">
                <a:solidFill>
                  <a:schemeClr val="bg1"/>
                </a:solidFill>
                <a:latin typeface="+mj-lt"/>
                <a:ea typeface="Calibri" panose="020F0502020204030204" pitchFamily="34" charset="0"/>
                <a:cs typeface="Arial" panose="020B0604020202020204" pitchFamily="34" charset="0"/>
              </a:rPr>
              <a:t>Knižka má za cieľ pomôcť deťom</a:t>
            </a:r>
            <a:br>
              <a:rPr lang="sk-SK" sz="4000" b="1" dirty="0">
                <a:solidFill>
                  <a:schemeClr val="bg1"/>
                </a:solidFill>
                <a:latin typeface="+mj-lt"/>
                <a:ea typeface="Calibri" panose="020F0502020204030204" pitchFamily="34" charset="0"/>
                <a:cs typeface="Arial" panose="020B0604020202020204" pitchFamily="34" charset="0"/>
              </a:rPr>
            </a:br>
            <a:r>
              <a:rPr lang="sk-SK" sz="4000" b="1" dirty="0">
                <a:solidFill>
                  <a:schemeClr val="bg1"/>
                </a:solidFill>
                <a:latin typeface="+mj-lt"/>
                <a:ea typeface="Calibri" panose="020F0502020204030204" pitchFamily="34" charset="0"/>
                <a:cs typeface="Arial" panose="020B0604020202020204" pitchFamily="34" charset="0"/>
              </a:rPr>
              <a:t> spoznať, pochopiť a ovládnuť hnev.</a:t>
            </a:r>
            <a:endParaRPr lang="sk-SK" sz="4000" b="1" dirty="0">
              <a:solidFill>
                <a:schemeClr val="bg1"/>
              </a:solidFill>
              <a:latin typeface="+mj-lt"/>
            </a:endParaRPr>
          </a:p>
        </p:txBody>
      </p:sp>
    </p:spTree>
    <p:extLst>
      <p:ext uri="{BB962C8B-B14F-4D97-AF65-F5344CB8AC3E}">
        <p14:creationId xmlns:p14="http://schemas.microsoft.com/office/powerpoint/2010/main" val="3108708585"/>
      </p:ext>
    </p:extLst>
  </p:cSld>
  <p:clrMapOvr>
    <a:masterClrMapping/>
  </p:clrMapOvr>
</p:sld>
</file>

<file path=ppt/theme/theme1.xml><?xml version="1.0" encoding="utf-8"?>
<a:theme xmlns:a="http://schemas.openxmlformats.org/drawingml/2006/main" name="Office Theme">
  <a:themeElements>
    <a:clrScheme name="Motí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í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300</Words>
  <Application>Microsoft Office PowerPoint</Application>
  <PresentationFormat>Širokouhlá</PresentationFormat>
  <Paragraphs>6</Paragraphs>
  <Slides>8</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8</vt:i4>
      </vt:variant>
    </vt:vector>
  </HeadingPairs>
  <TitlesOfParts>
    <vt:vector size="13" baseType="lpstr">
      <vt:lpstr>Arabic Typesetting</vt:lpstr>
      <vt:lpstr>Arial</vt:lpstr>
      <vt:lpstr>Calibri</vt:lpstr>
      <vt:lpstr>Calibri Light</vt:lpstr>
      <vt:lpstr>Office Theme</vt:lpstr>
      <vt:lpstr>JA A PÁNKO HNEV</vt:lpstr>
      <vt:lpstr>Prezentácia programu PowerPoint</vt:lpstr>
      <vt:lpstr>Hlavnou postavou je líštička Umu, ktorá nám prezradí niečo zo svojho jedinečného života. Umu dokáže cítiť, ľúbiť, radovať sa aj smútiť, smiať sa, ba i plakať. A často sa aj hnevá. Jednoducho sa zlostí, keď musí napríklad vyhovieť rodičom alebo ustúpiť priateľom. Alebo keď sa jej nepodarí postaviť vežu zo šišiek. Niekedy sa ofučí aj kvôli tomu, že je čas ísť jesť alebo sa učiť v líščej škole. Skrátka, hnevá sa, ak sa veci okolo nedejú podľa jej predstáv.  </vt:lpstr>
      <vt:lpstr>Najprv knižku prečítali deti (4.r) a potom som im ju prečítala ešte raz ja.  Každý žiak mi príbeh prerozprával vlastnými slovami. Povedal, čo sa mu v príbehu páčilo a čo nie. Rozprávali sme sa, prečo sa zvyknú hnevať  (odpovede: keď sa mi niečo nedarí, keď sa mi nechce a musím niečo urobiť, keď mi niekto povie, čo sa mi nepáči, keď niekto neurobí to , čo  chcem, keď sa mi niekto posmieva..) . Čo robia keď ich niekto alebo niečo nahnevá (odpovede: kričím, plačem, zúrim, nadávam, hádžem veci, búcham, bijem sa...). Ako dlho sa hnevajú ( odpoveď : krátko :o)). </vt:lpstr>
      <vt:lpstr>Aj my ľudia zažívame rôzne pocity. Aj sa veru hneváme. Hnev je totiž prirodzený ako každý iný pocit. Musíme ho však vedieť zvládnuť. Deti si mali  predstaviť a nakresliť, ako by mal vyzerať ten ich pánko Hnev alebo pani  Zlosť.</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Janci</dc:creator>
  <cp:lastModifiedBy>Janci</cp:lastModifiedBy>
  <cp:revision>20</cp:revision>
  <dcterms:created xsi:type="dcterms:W3CDTF">2021-04-02T14:02:41Z</dcterms:created>
  <dcterms:modified xsi:type="dcterms:W3CDTF">2021-04-12T15:59:24Z</dcterms:modified>
</cp:coreProperties>
</file>