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Noteworthy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Noteworthy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Noteworthy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Noteworthy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Noteworthy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Noteworthy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Noteworthy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Noteworthy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Noteworthy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254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D231A"/>
              </a:solidFill>
              <a:prstDash val="solid"/>
              <a:miter lim="400000"/>
            </a:ln>
          </a:left>
          <a:right>
            <a:ln w="12700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Nadpis a 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názvu"/>
          <p:cNvSpPr txBox="1"/>
          <p:nvPr>
            <p:ph type="title"/>
          </p:nvPr>
        </p:nvSpPr>
        <p:spPr>
          <a:xfrm>
            <a:off x="1270000" y="1689100"/>
            <a:ext cx="10464800" cy="34671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Text názvu</a:t>
            </a:r>
          </a:p>
        </p:txBody>
      </p:sp>
      <p:sp>
        <p:nvSpPr>
          <p:cNvPr id="12" name="Text úrovne 1…"/>
          <p:cNvSpPr txBox="1"/>
          <p:nvPr>
            <p:ph type="body" sz="quarter" idx="1"/>
          </p:nvPr>
        </p:nvSpPr>
        <p:spPr>
          <a:xfrm>
            <a:off x="1270000" y="51816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13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á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„Sem zadajte citáciu.“"/>
          <p:cNvSpPr txBox="1"/>
          <p:nvPr>
            <p:ph type="body" sz="quarter" idx="13"/>
          </p:nvPr>
        </p:nvSpPr>
        <p:spPr>
          <a:xfrm>
            <a:off x="1270000" y="4251769"/>
            <a:ext cx="10464800" cy="88176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„Sem zadajte citáciu.“</a:t>
            </a:r>
          </a:p>
        </p:txBody>
      </p:sp>
      <p:sp>
        <p:nvSpPr>
          <p:cNvPr id="94" name="–Janko Hraško"/>
          <p:cNvSpPr txBox="1"/>
          <p:nvPr>
            <p:ph type="body" sz="quarter" idx="14"/>
          </p:nvPr>
        </p:nvSpPr>
        <p:spPr>
          <a:xfrm>
            <a:off x="1270000" y="6362700"/>
            <a:ext cx="10464800" cy="667767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pPr/>
            <a:r>
              <a:t>–Janko Hraško</a:t>
            </a:r>
          </a:p>
        </p:txBody>
      </p:sp>
      <p:sp>
        <p:nvSpPr>
          <p:cNvPr id="95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rázok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ka – na šír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rázok"/>
          <p:cNvSpPr/>
          <p:nvPr>
            <p:ph type="pic" sz="half" idx="13"/>
          </p:nvPr>
        </p:nvSpPr>
        <p:spPr>
          <a:xfrm>
            <a:off x="1573807" y="1421425"/>
            <a:ext cx="9855201" cy="5143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 názvu"/>
          <p:cNvSpPr txBox="1"/>
          <p:nvPr>
            <p:ph type="title"/>
          </p:nvPr>
        </p:nvSpPr>
        <p:spPr>
          <a:xfrm>
            <a:off x="1270000" y="6680200"/>
            <a:ext cx="10464800" cy="12700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Text názvu</a:t>
            </a:r>
          </a:p>
        </p:txBody>
      </p:sp>
      <p:sp>
        <p:nvSpPr>
          <p:cNvPr id="22" name="Text úrovne 1…"/>
          <p:cNvSpPr txBox="1"/>
          <p:nvPr>
            <p:ph type="body" sz="quarter" idx="1"/>
          </p:nvPr>
        </p:nvSpPr>
        <p:spPr>
          <a:xfrm>
            <a:off x="1270000" y="78359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23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ov – st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názvu"/>
          <p:cNvSpPr txBox="1"/>
          <p:nvPr>
            <p:ph type="title"/>
          </p:nvPr>
        </p:nvSpPr>
        <p:spPr>
          <a:xfrm>
            <a:off x="1270000" y="3289300"/>
            <a:ext cx="10464800" cy="3175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Text názvu</a:t>
            </a:r>
          </a:p>
        </p:txBody>
      </p:sp>
      <p:sp>
        <p:nvSpPr>
          <p:cNvPr id="31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ka –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rázok"/>
          <p:cNvSpPr/>
          <p:nvPr>
            <p:ph type="pic" sz="half" idx="13"/>
          </p:nvPr>
        </p:nvSpPr>
        <p:spPr>
          <a:xfrm>
            <a:off x="6775450" y="1408083"/>
            <a:ext cx="4673600" cy="6972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 názvu"/>
          <p:cNvSpPr txBox="1"/>
          <p:nvPr>
            <p:ph type="title"/>
          </p:nvPr>
        </p:nvSpPr>
        <p:spPr>
          <a:xfrm>
            <a:off x="965200" y="1397000"/>
            <a:ext cx="5600700" cy="4038600"/>
          </a:xfrm>
          <a:prstGeom prst="rect">
            <a:avLst/>
          </a:prstGeom>
        </p:spPr>
        <p:txBody>
          <a:bodyPr anchor="b"/>
          <a:lstStyle>
            <a:lvl1pPr algn="ctr">
              <a:defRPr sz="6800"/>
            </a:lvl1pPr>
          </a:lstStyle>
          <a:p>
            <a:pPr/>
            <a:r>
              <a:t>Text názvu</a:t>
            </a:r>
          </a:p>
        </p:txBody>
      </p:sp>
      <p:sp>
        <p:nvSpPr>
          <p:cNvPr id="40" name="Text úrovne 1…"/>
          <p:cNvSpPr txBox="1"/>
          <p:nvPr>
            <p:ph type="body" sz="quarter" idx="1"/>
          </p:nvPr>
        </p:nvSpPr>
        <p:spPr>
          <a:xfrm>
            <a:off x="965200" y="5448300"/>
            <a:ext cx="5600700" cy="293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41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ov – h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Text názvu</a:t>
            </a:r>
          </a:p>
        </p:txBody>
      </p:sp>
      <p:sp>
        <p:nvSpPr>
          <p:cNvPr id="49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o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Text názvu</a:t>
            </a:r>
          </a:p>
        </p:txBody>
      </p:sp>
      <p:sp>
        <p:nvSpPr>
          <p:cNvPr id="57" name="Text úrovne 1…"/>
          <p:cNvSpPr txBox="1"/>
          <p:nvPr>
            <p:ph type="body" idx="1"/>
          </p:nvPr>
        </p:nvSpPr>
        <p:spPr>
          <a:xfrm>
            <a:off x="1270000" y="2819400"/>
            <a:ext cx="10464800" cy="5842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58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ov, odrážky a 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rázok"/>
          <p:cNvSpPr/>
          <p:nvPr>
            <p:ph type="pic" sz="half" idx="13"/>
          </p:nvPr>
        </p:nvSpPr>
        <p:spPr>
          <a:xfrm>
            <a:off x="6731000" y="2857500"/>
            <a:ext cx="5003800" cy="5588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Text názvu</a:t>
            </a:r>
          </a:p>
        </p:txBody>
      </p:sp>
      <p:sp>
        <p:nvSpPr>
          <p:cNvPr id="67" name="Text úrovne 1…"/>
          <p:cNvSpPr txBox="1"/>
          <p:nvPr>
            <p:ph type="body" sz="half" idx="1"/>
          </p:nvPr>
        </p:nvSpPr>
        <p:spPr>
          <a:xfrm>
            <a:off x="1270000" y="2819400"/>
            <a:ext cx="5016500" cy="5651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2800"/>
              </a:spcBef>
              <a:buBlip>
                <a:blip r:embed="rId2"/>
              </a:buBlip>
              <a:defRPr sz="3000"/>
            </a:lvl1pPr>
            <a:lvl2pPr marL="736600" indent="-368300">
              <a:spcBef>
                <a:spcPts val="2800"/>
              </a:spcBef>
              <a:buBlip>
                <a:blip r:embed="rId2"/>
              </a:buBlip>
              <a:defRPr sz="3000"/>
            </a:lvl2pPr>
            <a:lvl3pPr marL="1104900" indent="-368300">
              <a:spcBef>
                <a:spcPts val="2800"/>
              </a:spcBef>
              <a:buBlip>
                <a:blip r:embed="rId2"/>
              </a:buBlip>
              <a:defRPr sz="3000"/>
            </a:lvl3pPr>
            <a:lvl4pPr marL="1473200" indent="-368300">
              <a:spcBef>
                <a:spcPts val="2800"/>
              </a:spcBef>
              <a:buBlip>
                <a:blip r:embed="rId2"/>
              </a:buBlip>
              <a:defRPr sz="3000"/>
            </a:lvl4pPr>
            <a:lvl5pPr marL="1841500" indent="-3683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68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úrovne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76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ka –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brázok"/>
          <p:cNvSpPr/>
          <p:nvPr>
            <p:ph type="pic" sz="quarter" idx="13"/>
          </p:nvPr>
        </p:nvSpPr>
        <p:spPr>
          <a:xfrm>
            <a:off x="7396540" y="812918"/>
            <a:ext cx="4660901" cy="298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Obrázok"/>
          <p:cNvSpPr/>
          <p:nvPr>
            <p:ph type="pic" sz="quarter" idx="14"/>
          </p:nvPr>
        </p:nvSpPr>
        <p:spPr>
          <a:xfrm>
            <a:off x="7396540" y="4038718"/>
            <a:ext cx="4660901" cy="4864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Obrázok"/>
          <p:cNvSpPr/>
          <p:nvPr>
            <p:ph type="pic" sz="half" idx="15"/>
          </p:nvPr>
        </p:nvSpPr>
        <p:spPr>
          <a:xfrm>
            <a:off x="952500" y="825500"/>
            <a:ext cx="6197600" cy="8089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úrovne 1…"/>
          <p:cNvSpPr txBox="1"/>
          <p:nvPr>
            <p:ph type="body" idx="1"/>
          </p:nvPr>
        </p:nvSpPr>
        <p:spPr>
          <a:xfrm>
            <a:off x="1270000" y="1168400"/>
            <a:ext cx="10464800" cy="741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3" name="Text názvu"/>
          <p:cNvSpPr txBox="1"/>
          <p:nvPr>
            <p:ph type="title"/>
          </p:nvPr>
        </p:nvSpPr>
        <p:spPr>
          <a:xfrm>
            <a:off x="1270000" y="635000"/>
            <a:ext cx="10464800" cy="210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 názvu</a:t>
            </a:r>
          </a:p>
        </p:txBody>
      </p:sp>
      <p:sp>
        <p:nvSpPr>
          <p:cNvPr id="4" name="Číslo snímky"/>
          <p:cNvSpPr txBox="1"/>
          <p:nvPr>
            <p:ph type="sldNum" sz="quarter" idx="2"/>
          </p:nvPr>
        </p:nvSpPr>
        <p:spPr>
          <a:xfrm>
            <a:off x="6338018" y="9287128"/>
            <a:ext cx="322042" cy="46647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1pPr>
      <a:lvl2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2pPr>
      <a:lvl3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3pPr>
      <a:lvl4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4pPr>
      <a:lvl5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5pPr>
      <a:lvl6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6pPr>
      <a:lvl7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7pPr>
      <a:lvl8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8pPr>
      <a:lvl9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1pPr>
      <a:lvl2pPr marL="9398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2pPr>
      <a:lvl3pPr marL="14097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3pPr>
      <a:lvl4pPr marL="18796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4pPr>
      <a:lvl5pPr marL="23495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5pPr>
      <a:lvl6pPr marL="28194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6pPr>
      <a:lvl7pPr marL="32893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7pPr>
      <a:lvl8pPr marL="37592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8pPr>
      <a:lvl9pPr marL="42291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Vlastiveda- dejiny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Vlastiveda- dejiny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Dóm svätej Alžbety v Košicia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1518">
              <a:defRPr sz="5688"/>
            </a:lvl1pPr>
          </a:lstStyle>
          <a:p>
            <a:pPr/>
            <a:r>
              <a:t>Dóm svätej Alžbety v Košiciach</a:t>
            </a:r>
          </a:p>
        </p:txBody>
      </p:sp>
      <p:sp>
        <p:nvSpPr>
          <p:cNvPr id="162" name="dôraz sa kládol na detaily"/>
          <p:cNvSpPr txBox="1"/>
          <p:nvPr>
            <p:ph type="body" sz="quarter" idx="1"/>
          </p:nvPr>
        </p:nvSpPr>
        <p:spPr>
          <a:xfrm>
            <a:off x="1270000" y="7861300"/>
            <a:ext cx="10464800" cy="1460500"/>
          </a:xfrm>
          <a:prstGeom prst="rect">
            <a:avLst/>
          </a:prstGeom>
        </p:spPr>
        <p:txBody>
          <a:bodyPr/>
          <a:lstStyle>
            <a:lvl1pPr defTabSz="537463">
              <a:defRPr sz="3312"/>
            </a:lvl1pPr>
          </a:lstStyle>
          <a:p>
            <a:pPr/>
            <a:r>
              <a:t>dôraz sa kládol na detaily</a:t>
            </a:r>
          </a:p>
        </p:txBody>
      </p:sp>
      <p:grpSp>
        <p:nvGrpSpPr>
          <p:cNvPr id="165" name="Galéria obrázkov"/>
          <p:cNvGrpSpPr/>
          <p:nvPr/>
        </p:nvGrpSpPr>
        <p:grpSpPr>
          <a:xfrm>
            <a:off x="1574800" y="1066644"/>
            <a:ext cx="9855200" cy="6468328"/>
            <a:chOff x="0" y="0"/>
            <a:chExt cx="9855200" cy="6468326"/>
          </a:xfrm>
        </p:grpSpPr>
        <p:pic>
          <p:nvPicPr>
            <p:cNvPr id="163" name="Kosice-Dom-sv--Alzbety-Dom.jpg" descr="Kosice-Dom-sv--Alzbety-Dom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5129" r="0" b="5129"/>
            <a:stretch>
              <a:fillRect/>
            </a:stretch>
          </p:blipFill>
          <p:spPr>
            <a:xfrm>
              <a:off x="0" y="0"/>
              <a:ext cx="9855200" cy="58371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4" name="Zadajte popis."/>
            <p:cNvSpPr/>
            <p:nvPr/>
          </p:nvSpPr>
          <p:spPr>
            <a:xfrm>
              <a:off x="0" y="5913336"/>
              <a:ext cx="9855200" cy="5549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sz="2000"/>
              </a:lvl1pPr>
            </a:lstStyle>
            <a:p>
              <a:pPr/>
              <a:r>
                <a:t>Zadajte popis.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aléria obrázkov"/>
          <p:cNvGrpSpPr/>
          <p:nvPr/>
        </p:nvGrpSpPr>
        <p:grpSpPr>
          <a:xfrm>
            <a:off x="7040601" y="1168400"/>
            <a:ext cx="4694199" cy="4973238"/>
            <a:chOff x="0" y="0"/>
            <a:chExt cx="4694198" cy="4973237"/>
          </a:xfrm>
        </p:grpSpPr>
        <p:pic>
          <p:nvPicPr>
            <p:cNvPr id="167" name="bazilika.jpg" descr="bazilika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18495" r="0" b="18495"/>
            <a:stretch>
              <a:fillRect/>
            </a:stretch>
          </p:blipFill>
          <p:spPr>
            <a:xfrm>
              <a:off x="0" y="0"/>
              <a:ext cx="4694199" cy="43420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8" name="Bazilika sv. Egídia"/>
            <p:cNvSpPr/>
            <p:nvPr/>
          </p:nvSpPr>
          <p:spPr>
            <a:xfrm>
              <a:off x="0" y="4418247"/>
              <a:ext cx="4694199" cy="5549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sz="2000"/>
              </a:lvl1pPr>
            </a:lstStyle>
            <a:p>
              <a:pPr/>
              <a:r>
                <a:t>Bazilika sv. Egídia</a:t>
              </a:r>
            </a:p>
          </p:txBody>
        </p:sp>
      </p:grpSp>
      <p:grpSp>
        <p:nvGrpSpPr>
          <p:cNvPr id="172" name="Galéria obrázkov"/>
          <p:cNvGrpSpPr/>
          <p:nvPr/>
        </p:nvGrpSpPr>
        <p:grpSpPr>
          <a:xfrm>
            <a:off x="1270000" y="1168400"/>
            <a:ext cx="5562600" cy="7823614"/>
            <a:chOff x="0" y="0"/>
            <a:chExt cx="5562600" cy="7823613"/>
          </a:xfrm>
        </p:grpSpPr>
        <p:pic>
          <p:nvPicPr>
            <p:cNvPr id="170" name="MG_7135-Bazilika-minor-sv.-Egídia-v-Bardejove.jpg" descr="MG_7135-Bazilika-minor-sv.-Egídia-v-Bardejove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6916" r="0" b="6916"/>
            <a:stretch>
              <a:fillRect/>
            </a:stretch>
          </p:blipFill>
          <p:spPr>
            <a:xfrm>
              <a:off x="0" y="0"/>
              <a:ext cx="5562600" cy="71924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1" name="Bardejov"/>
            <p:cNvSpPr/>
            <p:nvPr/>
          </p:nvSpPr>
          <p:spPr>
            <a:xfrm>
              <a:off x="0" y="7268622"/>
              <a:ext cx="5562600" cy="5549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sz="2000"/>
              </a:lvl1pPr>
            </a:lstStyle>
            <a:p>
              <a:pPr/>
              <a:r>
                <a:t>Bardejov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Vznik mie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Vznik miest</a:t>
            </a:r>
          </a:p>
        </p:txBody>
      </p:sp>
      <p:sp>
        <p:nvSpPr>
          <p:cNvPr id="122" name="Vznik miest:…"/>
          <p:cNvSpPr txBox="1"/>
          <p:nvPr>
            <p:ph type="body" idx="1"/>
          </p:nvPr>
        </p:nvSpPr>
        <p:spPr>
          <a:xfrm>
            <a:off x="1270000" y="2692400"/>
            <a:ext cx="10464800" cy="5842000"/>
          </a:xfrm>
          <a:prstGeom prst="rect">
            <a:avLst/>
          </a:prstGeom>
        </p:spPr>
        <p:txBody>
          <a:bodyPr/>
          <a:lstStyle/>
          <a:p>
            <a:pPr marL="0" indent="0" defTabSz="373887">
              <a:spcBef>
                <a:spcPts val="1900"/>
              </a:spcBef>
              <a:buSzTx/>
              <a:buNone/>
              <a:defRPr sz="2432"/>
            </a:pPr>
            <a:r>
              <a:t>Vznik miest: </a:t>
            </a:r>
          </a:p>
          <a:p>
            <a:pPr marL="300736" indent="-300736" defTabSz="373887">
              <a:spcBef>
                <a:spcPts val="1900"/>
              </a:spcBef>
              <a:buSzPct val="125000"/>
              <a:buChar char="•"/>
              <a:defRPr sz="2432"/>
            </a:pPr>
            <a:r>
              <a:t>na križovatkách obchodných ciest</a:t>
            </a:r>
          </a:p>
          <a:p>
            <a:pPr marL="300736" indent="-300736" defTabSz="373887">
              <a:spcBef>
                <a:spcPts val="1900"/>
              </a:spcBef>
              <a:buSzPct val="125000"/>
              <a:buChar char="•"/>
              <a:defRPr sz="2432"/>
            </a:pPr>
            <a:r>
              <a:t>v dedinách s bohatými trhmi</a:t>
            </a:r>
          </a:p>
          <a:p>
            <a:pPr marL="300736" indent="-300736" defTabSz="373887">
              <a:spcBef>
                <a:spcPts val="1900"/>
              </a:spcBef>
              <a:buSzPct val="125000"/>
              <a:buChar char="•"/>
              <a:defRPr sz="2432"/>
            </a:pPr>
            <a:r>
              <a:t>pri brodoch cez rieky</a:t>
            </a:r>
          </a:p>
          <a:p>
            <a:pPr marL="0" indent="0" defTabSz="373887">
              <a:spcBef>
                <a:spcPts val="1900"/>
              </a:spcBef>
              <a:buSzTx/>
              <a:buNone/>
              <a:defRPr sz="2432"/>
            </a:pPr>
          </a:p>
          <a:p>
            <a:pPr marL="0" indent="0" defTabSz="373887">
              <a:spcBef>
                <a:spcPts val="1900"/>
              </a:spcBef>
              <a:buSzTx/>
              <a:buNone/>
              <a:defRPr sz="2432"/>
            </a:pPr>
            <a:r>
              <a:t>Kráľ mestá podporoval            pre peniaze</a:t>
            </a:r>
          </a:p>
          <a:p>
            <a:pPr marL="300736" indent="-300736" defTabSz="373887">
              <a:spcBef>
                <a:spcPts val="1900"/>
              </a:spcBef>
              <a:buSzPct val="125000"/>
              <a:buChar char="•"/>
              <a:defRPr sz="2432"/>
            </a:pPr>
            <a:r>
              <a:t>z cla za každý tovar</a:t>
            </a:r>
          </a:p>
          <a:p>
            <a:pPr marL="300736" indent="-300736" defTabSz="373887">
              <a:spcBef>
                <a:spcPts val="1900"/>
              </a:spcBef>
              <a:buSzPct val="125000"/>
              <a:buChar char="•"/>
              <a:defRPr sz="2432"/>
            </a:pPr>
            <a:r>
              <a:t>z mýta za používanie obchodných ciest</a:t>
            </a:r>
          </a:p>
        </p:txBody>
      </p:sp>
      <p:sp>
        <p:nvSpPr>
          <p:cNvPr id="123" name="Šípka"/>
          <p:cNvSpPr/>
          <p:nvPr/>
        </p:nvSpPr>
        <p:spPr>
          <a:xfrm>
            <a:off x="4013200" y="6438900"/>
            <a:ext cx="703263" cy="686842"/>
          </a:xfrm>
          <a:prstGeom prst="rightArrow">
            <a:avLst>
              <a:gd name="adj1" fmla="val 32000"/>
              <a:gd name="adj2" fmla="val 65530"/>
            </a:avLst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grpSp>
        <p:nvGrpSpPr>
          <p:cNvPr id="126" name="Galéria obrázkov"/>
          <p:cNvGrpSpPr/>
          <p:nvPr/>
        </p:nvGrpSpPr>
        <p:grpSpPr>
          <a:xfrm>
            <a:off x="5813871" y="3106638"/>
            <a:ext cx="6022529" cy="4055319"/>
            <a:chOff x="0" y="0"/>
            <a:chExt cx="6022528" cy="4055318"/>
          </a:xfrm>
        </p:grpSpPr>
        <p:pic>
          <p:nvPicPr>
            <p:cNvPr id="124" name="radvansky-jarmok-koruna-banska-bystrica-clanokW.jpg" descr="radvansky-jarmok-koruna-banska-bystrica-clanokW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5261" r="0" b="5261"/>
            <a:stretch>
              <a:fillRect/>
            </a:stretch>
          </p:blipFill>
          <p:spPr>
            <a:xfrm>
              <a:off x="0" y="0"/>
              <a:ext cx="6022529" cy="30177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5" name="Radvanský jarmok v roku 1925…"/>
            <p:cNvSpPr/>
            <p:nvPr/>
          </p:nvSpPr>
          <p:spPr>
            <a:xfrm>
              <a:off x="0" y="3093928"/>
              <a:ext cx="6022529" cy="9613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/>
            <a:p>
              <a:pPr>
                <a:defRPr sz="2000"/>
              </a:pPr>
              <a:r>
                <a:t>Radvanský jarmok v roku 1925</a:t>
              </a:r>
            </a:p>
            <a:p>
              <a:pPr>
                <a:defRPr sz="2000"/>
              </a:pPr>
              <a:r>
                <a:t>(pre predstavu o jarmokoch v mestách)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Kráľ udelil mestám veľké práv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04113" indent="-404113" defTabSz="502412">
              <a:spcBef>
                <a:spcPts val="2500"/>
              </a:spcBef>
              <a:buBlip>
                <a:blip r:embed="rId2"/>
              </a:buBlip>
              <a:defRPr sz="3268"/>
            </a:pPr>
            <a:r>
              <a:t>Kráľ udelil mestám veľké práva</a:t>
            </a:r>
          </a:p>
          <a:p>
            <a:pPr marL="404113" indent="-404113" defTabSz="502412">
              <a:spcBef>
                <a:spcPts val="2500"/>
              </a:spcBef>
              <a:buBlip>
                <a:blip r:embed="rId2"/>
              </a:buBlip>
              <a:defRPr sz="3268"/>
            </a:pPr>
            <a:r>
              <a:t>Mesto spravovala mestská rada (bohatí kupci- mašťania) na čele s richtárom</a:t>
            </a:r>
          </a:p>
          <a:p>
            <a:pPr marL="404113" indent="-404113" defTabSz="502412">
              <a:spcBef>
                <a:spcPts val="2500"/>
              </a:spcBef>
              <a:buBlip>
                <a:blip r:embed="rId2"/>
              </a:buBlip>
              <a:defRPr sz="3268"/>
            </a:pPr>
            <a:r>
              <a:t>Remeselníci sa združovali do cechov</a:t>
            </a:r>
          </a:p>
          <a:p>
            <a:pPr marL="404113" indent="-404113" defTabSz="502412">
              <a:spcBef>
                <a:spcPts val="2500"/>
              </a:spcBef>
              <a:buBlip>
                <a:blip r:embed="rId2"/>
              </a:buBlip>
              <a:defRPr sz="3268"/>
            </a:pPr>
            <a:r>
              <a:t>3 skupiny obyvateľov v mestách:</a:t>
            </a:r>
          </a:p>
          <a:p>
            <a:pPr marL="404113" indent="-404113" defTabSz="502412">
              <a:spcBef>
                <a:spcPts val="2500"/>
              </a:spcBef>
              <a:buSzPct val="125000"/>
              <a:buChar char="•"/>
              <a:defRPr sz="3268"/>
            </a:pPr>
            <a:r>
              <a:t>bohatí kupci</a:t>
            </a:r>
          </a:p>
          <a:p>
            <a:pPr marL="404113" indent="-404113" defTabSz="502412">
              <a:spcBef>
                <a:spcPts val="2500"/>
              </a:spcBef>
              <a:buSzPct val="125000"/>
              <a:buChar char="•"/>
              <a:defRPr sz="3268"/>
            </a:pPr>
            <a:r>
              <a:t>roľníci a remeselníci</a:t>
            </a:r>
          </a:p>
          <a:p>
            <a:pPr marL="404113" indent="-404113" defTabSz="502412">
              <a:spcBef>
                <a:spcPts val="2500"/>
              </a:spcBef>
              <a:buSzPct val="125000"/>
              <a:buChar char="•"/>
              <a:defRPr sz="3268"/>
            </a:pPr>
            <a:r>
              <a:t>tovariši a služobníci</a:t>
            </a:r>
          </a:p>
        </p:txBody>
      </p:sp>
      <p:grpSp>
        <p:nvGrpSpPr>
          <p:cNvPr id="131" name="Galéria obrázkov"/>
          <p:cNvGrpSpPr/>
          <p:nvPr/>
        </p:nvGrpSpPr>
        <p:grpSpPr>
          <a:xfrm>
            <a:off x="7671792" y="3231802"/>
            <a:ext cx="4063008" cy="5785198"/>
            <a:chOff x="0" y="0"/>
            <a:chExt cx="4063007" cy="5785197"/>
          </a:xfrm>
        </p:grpSpPr>
        <p:pic>
          <p:nvPicPr>
            <p:cNvPr id="129" name="220px-Schuhmacher-1568.png" descr="220px-Schuhmacher-1568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1039" r="0" b="1039"/>
            <a:stretch>
              <a:fillRect/>
            </a:stretch>
          </p:blipFill>
          <p:spPr>
            <a:xfrm>
              <a:off x="0" y="0"/>
              <a:ext cx="4063008" cy="51540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0" name="Zadajte popis."/>
            <p:cNvSpPr/>
            <p:nvPr/>
          </p:nvSpPr>
          <p:spPr>
            <a:xfrm>
              <a:off x="0" y="5230207"/>
              <a:ext cx="4063008" cy="5549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sz="2000"/>
              </a:lvl1pPr>
            </a:lstStyle>
            <a:p>
              <a:pPr/>
              <a:r>
                <a:t>Zadajte popis.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atári na Slovensk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Tatári na Slovensku</a:t>
            </a:r>
          </a:p>
        </p:txBody>
      </p:sp>
      <p:sp>
        <p:nvSpPr>
          <p:cNvPr id="134" name="Nepokoje v Uhorsku:…"/>
          <p:cNvSpPr txBox="1"/>
          <p:nvPr>
            <p:ph type="body" sz="half" idx="1"/>
          </p:nvPr>
        </p:nvSpPr>
        <p:spPr>
          <a:xfrm>
            <a:off x="1263650" y="2451100"/>
            <a:ext cx="5016500" cy="5651500"/>
          </a:xfrm>
          <a:prstGeom prst="rect">
            <a:avLst/>
          </a:prstGeom>
        </p:spPr>
        <p:txBody>
          <a:bodyPr/>
          <a:lstStyle/>
          <a:p>
            <a:pPr marL="0" indent="0" defTabSz="537463">
              <a:spcBef>
                <a:spcPts val="2500"/>
              </a:spcBef>
              <a:buSzTx/>
              <a:buNone/>
              <a:defRPr sz="2760"/>
            </a:pPr>
            <a:r>
              <a:t>Nepokoje v Uhorsku:</a:t>
            </a:r>
          </a:p>
          <a:p>
            <a:pPr marL="0" indent="0" defTabSz="537463">
              <a:spcBef>
                <a:spcPts val="2500"/>
              </a:spcBef>
              <a:buSzTx/>
              <a:buNone/>
              <a:defRPr sz="2760"/>
            </a:pPr>
            <a:r>
              <a:t>šľachta:</a:t>
            </a:r>
          </a:p>
          <a:p>
            <a:pPr marL="341295" indent="-341295" defTabSz="537463">
              <a:spcBef>
                <a:spcPts val="2500"/>
              </a:spcBef>
              <a:buSzPct val="125000"/>
              <a:buChar char="•"/>
              <a:defRPr sz="2760"/>
            </a:pPr>
            <a:r>
              <a:t>mala obrovskú moc</a:t>
            </a:r>
          </a:p>
          <a:p>
            <a:pPr marL="341295" indent="-341295" defTabSz="537463">
              <a:spcBef>
                <a:spcPts val="2500"/>
              </a:spcBef>
              <a:buSzPct val="125000"/>
              <a:buChar char="•"/>
              <a:defRPr sz="2760"/>
            </a:pPr>
            <a:r>
              <a:t>vlastnila dediny, pôdu, poddaných</a:t>
            </a:r>
          </a:p>
          <a:p>
            <a:pPr marL="341295" indent="-341295" defTabSz="537463">
              <a:spcBef>
                <a:spcPts val="2500"/>
              </a:spcBef>
              <a:buSzPct val="125000"/>
              <a:buChar char="•"/>
              <a:defRPr sz="2760"/>
            </a:pPr>
            <a:r>
              <a:t>vydržiavala si vlastné vojsko</a:t>
            </a:r>
          </a:p>
          <a:p>
            <a:pPr marL="0" indent="0" defTabSz="537463">
              <a:spcBef>
                <a:spcPts val="2500"/>
              </a:spcBef>
              <a:buSzTx/>
              <a:buNone/>
              <a:defRPr sz="2760"/>
            </a:pPr>
            <a:r>
              <a:t>Šľachta odmietala pomoc kráľovi- vojsko               oslabená krajina              </a:t>
            </a:r>
          </a:p>
        </p:txBody>
      </p:sp>
      <p:grpSp>
        <p:nvGrpSpPr>
          <p:cNvPr id="137" name="Galéria obrázkov"/>
          <p:cNvGrpSpPr/>
          <p:nvPr/>
        </p:nvGrpSpPr>
        <p:grpSpPr>
          <a:xfrm>
            <a:off x="7497564" y="3122295"/>
            <a:ext cx="3805436" cy="6070601"/>
            <a:chOff x="0" y="0"/>
            <a:chExt cx="3805435" cy="6070600"/>
          </a:xfrm>
        </p:grpSpPr>
        <p:pic>
          <p:nvPicPr>
            <p:cNvPr id="135" name="turci.jpg" descr="turci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515" r="0" b="515"/>
            <a:stretch>
              <a:fillRect/>
            </a:stretch>
          </p:blipFill>
          <p:spPr>
            <a:xfrm>
              <a:off x="0" y="0"/>
              <a:ext cx="3805436" cy="50330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6" name="Obraz o zotročovaní obyvateľov Tatármi"/>
            <p:cNvSpPr/>
            <p:nvPr/>
          </p:nvSpPr>
          <p:spPr>
            <a:xfrm>
              <a:off x="0" y="5109209"/>
              <a:ext cx="3805436" cy="9613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sz="2000"/>
              </a:lvl1pPr>
            </a:lstStyle>
            <a:p>
              <a:pPr/>
              <a:r>
                <a:t>Obraz o zotročovaní obyvateľov Tatármi</a:t>
              </a:r>
            </a:p>
          </p:txBody>
        </p:sp>
      </p:grpSp>
      <p:sp>
        <p:nvSpPr>
          <p:cNvPr id="138" name="Šípka"/>
          <p:cNvSpPr/>
          <p:nvPr/>
        </p:nvSpPr>
        <p:spPr>
          <a:xfrm>
            <a:off x="2298700" y="7414369"/>
            <a:ext cx="1060649" cy="847230"/>
          </a:xfrm>
          <a:prstGeom prst="rightArrow">
            <a:avLst>
              <a:gd name="adj1" fmla="val 32000"/>
              <a:gd name="adj2" fmla="val 83004"/>
            </a:avLst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ituáciu využili Tatárske kmene z Ázie…"/>
          <p:cNvSpPr txBox="1"/>
          <p:nvPr>
            <p:ph type="body" sz="half" idx="1"/>
          </p:nvPr>
        </p:nvSpPr>
        <p:spPr>
          <a:xfrm>
            <a:off x="1257300" y="1243210"/>
            <a:ext cx="5029200" cy="6922890"/>
          </a:xfrm>
          <a:prstGeom prst="rect">
            <a:avLst/>
          </a:prstGeom>
        </p:spPr>
        <p:txBody>
          <a:bodyPr/>
          <a:lstStyle/>
          <a:p>
            <a:pPr marL="319037" indent="-319037" defTabSz="502412">
              <a:spcBef>
                <a:spcPts val="2400"/>
              </a:spcBef>
              <a:buBlip>
                <a:blip r:embed="rId2"/>
              </a:buBlip>
              <a:defRPr sz="2580"/>
            </a:pPr>
            <a:r>
              <a:t>situáciu využili Tatárske kmene z Ázie</a:t>
            </a:r>
          </a:p>
          <a:p>
            <a:pPr marL="319037" indent="-319037" defTabSz="502412">
              <a:spcBef>
                <a:spcPts val="2400"/>
              </a:spcBef>
              <a:buBlip>
                <a:blip r:embed="rId2"/>
              </a:buBlip>
              <a:defRPr sz="2580"/>
            </a:pPr>
            <a:r>
              <a:t>r. 1241</a:t>
            </a:r>
          </a:p>
          <a:p>
            <a:pPr marL="319037" indent="-319037" defTabSz="502412">
              <a:spcBef>
                <a:spcPts val="2400"/>
              </a:spcBef>
              <a:buBlip>
                <a:blip r:embed="rId2"/>
              </a:buBlip>
              <a:defRPr sz="2580"/>
            </a:pPr>
            <a:r>
              <a:t>viedol ich- Batuchán</a:t>
            </a:r>
          </a:p>
          <a:p>
            <a:pPr marL="0" indent="0" defTabSz="502412">
              <a:spcBef>
                <a:spcPts val="2400"/>
              </a:spcBef>
              <a:buSzTx/>
              <a:buNone/>
              <a:defRPr sz="2580"/>
            </a:pPr>
          </a:p>
          <a:p>
            <a:pPr marL="319037" indent="-319037" defTabSz="502412">
              <a:spcBef>
                <a:spcPts val="2400"/>
              </a:spcBef>
              <a:buSzPct val="125000"/>
              <a:buChar char="•"/>
              <a:defRPr sz="2580"/>
            </a:pPr>
            <a:r>
              <a:t>lúpili</a:t>
            </a:r>
          </a:p>
          <a:p>
            <a:pPr marL="319037" indent="-319037" defTabSz="502412">
              <a:spcBef>
                <a:spcPts val="2400"/>
              </a:spcBef>
              <a:buSzPct val="125000"/>
              <a:buChar char="•"/>
              <a:defRPr sz="2580"/>
            </a:pPr>
            <a:r>
              <a:t>zabíjali bezbranné obyvateľstvo</a:t>
            </a:r>
          </a:p>
          <a:p>
            <a:pPr marL="319037" indent="-319037" defTabSz="502412">
              <a:spcBef>
                <a:spcPts val="2400"/>
              </a:spcBef>
              <a:buSzPct val="125000"/>
              <a:buChar char="•"/>
              <a:defRPr sz="2580"/>
            </a:pPr>
            <a:r>
              <a:t>vypaľovali dediny a mestá</a:t>
            </a:r>
          </a:p>
          <a:p>
            <a:pPr marL="319037" indent="-319037" defTabSz="502412">
              <a:spcBef>
                <a:spcPts val="2400"/>
              </a:spcBef>
              <a:buSzPct val="125000"/>
              <a:buChar char="•"/>
              <a:defRPr sz="2580"/>
            </a:pPr>
            <a:r>
              <a:t>ľudí odvliekali do zajatia </a:t>
            </a:r>
          </a:p>
        </p:txBody>
      </p:sp>
      <p:grpSp>
        <p:nvGrpSpPr>
          <p:cNvPr id="143" name="Galéria obrázkov"/>
          <p:cNvGrpSpPr/>
          <p:nvPr/>
        </p:nvGrpSpPr>
        <p:grpSpPr>
          <a:xfrm>
            <a:off x="5441553" y="2188150"/>
            <a:ext cx="6744395" cy="5664201"/>
            <a:chOff x="0" y="0"/>
            <a:chExt cx="6744394" cy="5664199"/>
          </a:xfrm>
        </p:grpSpPr>
        <p:pic>
          <p:nvPicPr>
            <p:cNvPr id="141" name="971.jpg" descr="971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1285" t="0" r="11285" b="0"/>
            <a:stretch>
              <a:fillRect/>
            </a:stretch>
          </p:blipFill>
          <p:spPr>
            <a:xfrm>
              <a:off x="0" y="0"/>
              <a:ext cx="6744395" cy="50330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2" name="Zadajte popis."/>
            <p:cNvSpPr/>
            <p:nvPr/>
          </p:nvSpPr>
          <p:spPr>
            <a:xfrm>
              <a:off x="0" y="5109209"/>
              <a:ext cx="6744395" cy="5549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sz="2000"/>
              </a:lvl1pPr>
            </a:lstStyle>
            <a:p>
              <a:pPr/>
              <a:r>
                <a:t>Zadajte popis.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o odchode Tatárov ostali na Slovensku celé neobývané oblasti…"/>
          <p:cNvSpPr txBox="1"/>
          <p:nvPr/>
        </p:nvSpPr>
        <p:spPr>
          <a:xfrm>
            <a:off x="817132" y="1082928"/>
            <a:ext cx="11370535" cy="7587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45168" indent="-445168" algn="l">
              <a:buSzPct val="25000"/>
              <a:buBlip>
                <a:blip r:embed="rId2"/>
              </a:buBlip>
            </a:pPr>
            <a:r>
              <a:t>po odchode Tatárov ostali na Slovensku celé neobývané oblasti</a:t>
            </a:r>
          </a:p>
          <a:p>
            <a:pPr marL="445168" indent="-445168" algn="l">
              <a:buSzPct val="25000"/>
              <a:buBlip>
                <a:blip r:embed="rId2"/>
              </a:buBlip>
            </a:pPr>
            <a:r>
              <a:t>kráľ zavolal cudzincov- roľníci, remeselníci, baníci</a:t>
            </a:r>
          </a:p>
          <a:p>
            <a:pPr marL="445168" indent="-445168" algn="l">
              <a:buSzPct val="25000"/>
              <a:buBlip>
                <a:blip r:embed="rId2"/>
              </a:buBlip>
            </a:pPr>
            <a:r>
              <a:t>dostali výhody- žilo sa im lepšie ako domácim obyvateľom</a:t>
            </a:r>
          </a:p>
          <a:p>
            <a:pPr algn="l"/>
          </a:p>
          <a:p>
            <a:pPr marL="445168" indent="-445168" algn="l">
              <a:buSzPct val="25000"/>
              <a:buBlip>
                <a:blip r:embed="rId2"/>
              </a:buBlip>
            </a:pPr>
            <a:r>
              <a:t>Slovenský ľud žil vo veľkej biede</a:t>
            </a:r>
          </a:p>
          <a:p>
            <a:pPr marL="445168" indent="-445168" algn="l">
              <a:buSzPct val="25000"/>
              <a:buBlip>
                <a:blip r:embed="rId2"/>
              </a:buBlip>
            </a:pPr>
            <a:r>
              <a:t>VYPUKLA CHOLERA- umieralo veľa ľudí</a:t>
            </a:r>
          </a:p>
          <a:p>
            <a:pPr algn="l"/>
          </a:p>
          <a:p>
            <a:pPr algn="l"/>
          </a:p>
          <a:p>
            <a:pPr marL="445168" indent="-445168" algn="l">
              <a:buSzPct val="25000"/>
              <a:buBlip>
                <a:blip r:embed="rId2"/>
              </a:buBlip>
            </a:pPr>
            <a:r>
              <a:t>šľachta mala málo poddaných- viedli medzi sebou boje</a:t>
            </a:r>
          </a:p>
          <a:p>
            <a:pPr marL="445168" indent="-445168" algn="l">
              <a:buSzPct val="25000"/>
              <a:buBlip>
                <a:blip r:embed="rId2"/>
              </a:buBlip>
            </a:pPr>
            <a:r>
              <a:t>niektorý šľachtici získali rozsiahle územia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Matúš Čák Trenčiansk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Matúš Čák Trenčiansky</a:t>
            </a:r>
          </a:p>
        </p:txBody>
      </p:sp>
      <p:sp>
        <p:nvSpPr>
          <p:cNvPr id="148" name="“pán Váhu a Tatier”…"/>
          <p:cNvSpPr txBox="1"/>
          <p:nvPr>
            <p:ph type="body" sz="half" idx="1"/>
          </p:nvPr>
        </p:nvSpPr>
        <p:spPr>
          <a:xfrm>
            <a:off x="1506705" y="2635249"/>
            <a:ext cx="5016501" cy="5651501"/>
          </a:xfrm>
          <a:prstGeom prst="rect">
            <a:avLst/>
          </a:prstGeom>
        </p:spPr>
        <p:txBody>
          <a:bodyPr/>
          <a:lstStyle/>
          <a:p>
            <a:pPr marL="357251" indent="-357251" defTabSz="566674">
              <a:spcBef>
                <a:spcPts val="2700"/>
              </a:spcBef>
              <a:buBlip>
                <a:blip r:embed="rId2"/>
              </a:buBlip>
              <a:defRPr sz="2910"/>
            </a:pPr>
            <a:r>
              <a:t>“pán Váhu a Tatier”</a:t>
            </a:r>
          </a:p>
          <a:p>
            <a:pPr marL="357251" indent="-357251" defTabSz="566674">
              <a:spcBef>
                <a:spcPts val="2700"/>
              </a:spcBef>
              <a:buBlip>
                <a:blip r:embed="rId2"/>
              </a:buBlip>
              <a:defRPr sz="2910"/>
            </a:pPr>
            <a:r>
              <a:t>pán 30 hradov</a:t>
            </a:r>
          </a:p>
          <a:p>
            <a:pPr marL="357251" indent="-357251" defTabSz="566674">
              <a:spcBef>
                <a:spcPts val="2700"/>
              </a:spcBef>
              <a:buBlip>
                <a:blip r:embed="rId2"/>
              </a:buBlip>
              <a:defRPr sz="2910"/>
            </a:pPr>
            <a:r>
              <a:t>sídlil na Trenčianskom hrade</a:t>
            </a:r>
          </a:p>
          <a:p>
            <a:pPr marL="357251" indent="-357251" defTabSz="566674">
              <a:spcBef>
                <a:spcPts val="2700"/>
              </a:spcBef>
              <a:buBlip>
                <a:blip r:embed="rId2"/>
              </a:buBlip>
              <a:defRPr sz="2910"/>
            </a:pPr>
            <a:r>
              <a:t>mal vlastných úradníkov a vojsko</a:t>
            </a:r>
          </a:p>
          <a:p>
            <a:pPr marL="357251" indent="-357251" defTabSz="566674">
              <a:spcBef>
                <a:spcPts val="2700"/>
              </a:spcBef>
              <a:buBlip>
                <a:blip r:embed="rId2"/>
              </a:buBlip>
              <a:defRPr sz="2910"/>
            </a:pPr>
            <a:r>
              <a:t>k svojmu panstvu násilne pripájal pozemky slabších šľachticov</a:t>
            </a:r>
          </a:p>
        </p:txBody>
      </p:sp>
      <p:grpSp>
        <p:nvGrpSpPr>
          <p:cNvPr id="151" name="Galéria obrázkov"/>
          <p:cNvGrpSpPr/>
          <p:nvPr/>
        </p:nvGrpSpPr>
        <p:grpSpPr>
          <a:xfrm>
            <a:off x="7285773" y="2577872"/>
            <a:ext cx="3894254" cy="6397446"/>
            <a:chOff x="0" y="0"/>
            <a:chExt cx="3894253" cy="6397444"/>
          </a:xfrm>
        </p:grpSpPr>
        <p:pic>
          <p:nvPicPr>
            <p:cNvPr id="149" name="230px-Matus_Cak_Trenciansky_1861.jpg" descr="230px-Matus_Cak_Trenciansky_1861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991" t="0" r="1991" b="0"/>
            <a:stretch>
              <a:fillRect/>
            </a:stretch>
          </p:blipFill>
          <p:spPr>
            <a:xfrm>
              <a:off x="0" y="0"/>
              <a:ext cx="3894254" cy="57662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0" name="Zadajte popis."/>
            <p:cNvSpPr/>
            <p:nvPr/>
          </p:nvSpPr>
          <p:spPr>
            <a:xfrm>
              <a:off x="0" y="5842454"/>
              <a:ext cx="3894254" cy="5549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sz="2000"/>
              </a:lvl1pPr>
            </a:lstStyle>
            <a:p>
              <a:pPr/>
              <a:r>
                <a:t>Zadajte popis.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ozemky kláštorov vydrancov,majetky kňazov si privlastni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pozemky kláštorov vydrancov,majetky kňazov si privlastnil</a:t>
            </a:r>
          </a:p>
          <a:p>
            <a:pPr>
              <a:buBlip>
                <a:blip r:embed="rId2"/>
              </a:buBlip>
            </a:pPr>
            <a:r>
              <a:t>mestám dával výsady- tak si ich získaval</a:t>
            </a:r>
          </a:p>
          <a:p>
            <a:pPr>
              <a:buBlip>
                <a:blip r:embed="rId2"/>
              </a:buBlip>
            </a:pPr>
            <a:r>
              <a:t>vládol na svojom panstve samostatne, nezávisle od moci uhorského kráľa až do svojej smrti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tická kultúr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Gotická kultúra</a:t>
            </a:r>
          </a:p>
        </p:txBody>
      </p:sp>
      <p:sp>
        <p:nvSpPr>
          <p:cNvPr id="156" name="rozvoj hradov, zámkov, mestských budov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94640" indent="-294640" defTabSz="467359">
              <a:spcBef>
                <a:spcPts val="2200"/>
              </a:spcBef>
              <a:buBlip>
                <a:blip r:embed="rId2"/>
              </a:buBlip>
              <a:defRPr sz="2400"/>
            </a:pPr>
            <a:r>
              <a:t>rozvoj hradov, zámkov, mestských budov</a:t>
            </a:r>
          </a:p>
          <a:p>
            <a:pPr marL="294640" indent="-294640" defTabSz="467359">
              <a:spcBef>
                <a:spcPts val="2200"/>
              </a:spcBef>
              <a:buBlip>
                <a:blip r:embed="rId2"/>
              </a:buBlip>
              <a:defRPr sz="2400"/>
            </a:pPr>
            <a:r>
              <a:t>začala sa používať tehla</a:t>
            </a:r>
          </a:p>
          <a:p>
            <a:pPr marL="294640" indent="-294640" defTabSz="467359">
              <a:spcBef>
                <a:spcPts val="2200"/>
              </a:spcBef>
              <a:buBlip>
                <a:blip r:embed="rId2"/>
              </a:buBlip>
              <a:defRPr sz="2400"/>
            </a:pPr>
            <a:r>
              <a:t>veľmi vysoké stavby</a:t>
            </a:r>
          </a:p>
          <a:p>
            <a:pPr marL="294640" indent="-294640" defTabSz="467359">
              <a:spcBef>
                <a:spcPts val="2200"/>
              </a:spcBef>
              <a:buBlip>
                <a:blip r:embed="rId2"/>
              </a:buBlip>
              <a:defRPr sz="2400"/>
            </a:pPr>
            <a:r>
              <a:t>tenké mury podopreté klenbami</a:t>
            </a:r>
          </a:p>
          <a:p>
            <a:pPr marL="294640" indent="-294640" defTabSz="467359">
              <a:spcBef>
                <a:spcPts val="2200"/>
              </a:spcBef>
              <a:buBlip>
                <a:blip r:embed="rId2"/>
              </a:buBlip>
              <a:defRPr sz="2400"/>
            </a:pPr>
            <a:r>
              <a:t>okná- lomený oblúk</a:t>
            </a:r>
          </a:p>
          <a:p>
            <a:pPr marL="294640" indent="-294640" defTabSz="467359">
              <a:spcBef>
                <a:spcPts val="2200"/>
              </a:spcBef>
              <a:buBlip>
                <a:blip r:embed="rId2"/>
              </a:buBlip>
              <a:defRPr sz="2400"/>
            </a:pPr>
            <a:r>
              <a:t>začalo sa používať sklo</a:t>
            </a:r>
          </a:p>
          <a:p>
            <a:pPr marL="294640" indent="-294640" defTabSz="467359">
              <a:spcBef>
                <a:spcPts val="2200"/>
              </a:spcBef>
              <a:buBlip>
                <a:blip r:embed="rId2"/>
              </a:buBlip>
              <a:defRPr sz="2400"/>
            </a:pPr>
            <a:r>
              <a:t>na farebnom skle- biblické príbehy</a:t>
            </a:r>
          </a:p>
        </p:txBody>
      </p:sp>
      <p:grpSp>
        <p:nvGrpSpPr>
          <p:cNvPr id="159" name="Galéria obrázkov"/>
          <p:cNvGrpSpPr/>
          <p:nvPr/>
        </p:nvGrpSpPr>
        <p:grpSpPr>
          <a:xfrm>
            <a:off x="6317888" y="2857500"/>
            <a:ext cx="5830024" cy="5664200"/>
            <a:chOff x="0" y="0"/>
            <a:chExt cx="5830022" cy="5664200"/>
          </a:xfrm>
        </p:grpSpPr>
        <p:pic>
          <p:nvPicPr>
            <p:cNvPr id="157" name="1194.jpg" descr="1194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6561" t="0" r="6561" b="0"/>
            <a:stretch>
              <a:fillRect/>
            </a:stretch>
          </p:blipFill>
          <p:spPr>
            <a:xfrm>
              <a:off x="0" y="0"/>
              <a:ext cx="5830023" cy="50330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8" name="Zadajte popis."/>
            <p:cNvSpPr/>
            <p:nvPr/>
          </p:nvSpPr>
          <p:spPr>
            <a:xfrm>
              <a:off x="0" y="5109209"/>
              <a:ext cx="5830023" cy="5549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sz="2000"/>
              </a:lvl1pPr>
            </a:lstStyle>
            <a:p>
              <a:pPr/>
              <a:r>
                <a:t>Zadajte popis.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Noteworthy Light"/>
        <a:ea typeface="Noteworthy Light"/>
        <a:cs typeface="Noteworthy Light"/>
      </a:majorFont>
      <a:minorFont>
        <a:latin typeface="Noteworthy Light"/>
        <a:ea typeface="Noteworthy Light"/>
        <a:cs typeface="Noteworthy Light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Noteworthy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Noteworthy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Noteworthy Light"/>
        <a:ea typeface="Noteworthy Light"/>
        <a:cs typeface="Noteworthy Light"/>
      </a:majorFont>
      <a:minorFont>
        <a:latin typeface="Noteworthy Light"/>
        <a:ea typeface="Noteworthy Light"/>
        <a:cs typeface="Noteworthy Light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Noteworthy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Noteworthy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